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275" r:id="rId3"/>
    <p:sldId id="325" r:id="rId4"/>
    <p:sldId id="323" r:id="rId5"/>
    <p:sldId id="324" r:id="rId6"/>
    <p:sldId id="305" r:id="rId7"/>
    <p:sldId id="290" r:id="rId8"/>
    <p:sldId id="309" r:id="rId9"/>
    <p:sldId id="318" r:id="rId10"/>
    <p:sldId id="320" r:id="rId11"/>
    <p:sldId id="307" r:id="rId12"/>
    <p:sldId id="316" r:id="rId13"/>
    <p:sldId id="315" r:id="rId14"/>
    <p:sldId id="311" r:id="rId15"/>
    <p:sldId id="319" r:id="rId16"/>
    <p:sldId id="312" r:id="rId17"/>
    <p:sldId id="322" r:id="rId18"/>
    <p:sldId id="301" r:id="rId19"/>
    <p:sldId id="321" r:id="rId20"/>
    <p:sldId id="303" r:id="rId21"/>
    <p:sldId id="271" r:id="rId22"/>
  </p:sldIdLst>
  <p:sldSz cx="9144000" cy="6858000" type="screen4x3"/>
  <p:notesSz cx="9236075" cy="70104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4" autoAdjust="0"/>
    <p:restoredTop sz="86878" autoAdjust="0"/>
  </p:normalViewPr>
  <p:slideViewPr>
    <p:cSldViewPr>
      <p:cViewPr varScale="1">
        <p:scale>
          <a:sx n="100" d="100"/>
          <a:sy n="100" d="100"/>
        </p:scale>
        <p:origin x="15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2300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300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06557-815F-4932-B005-2973607AB8DC}" type="datetimeFigureOut">
              <a:rPr lang="cs-CZ" smtClean="0"/>
              <a:t>31.01.2023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6658665"/>
            <a:ext cx="4002300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231640" y="6658665"/>
            <a:ext cx="4002300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2C3B0-F4B7-4BF5-9012-CF82CDE2B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854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230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30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D07D67-2164-4CF0-8B01-F1D1FB162D41}" type="datetimeFigureOut">
              <a:rPr lang="cs-CZ"/>
              <a:pPr>
                <a:defRPr/>
              </a:pPr>
              <a:t>31.01.2023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30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23608" y="3329941"/>
            <a:ext cx="738886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6658663"/>
            <a:ext cx="400230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231640" y="6658663"/>
            <a:ext cx="400230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DF3F96-3515-4547-AF6B-DB98CFCBF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55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185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739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455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184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792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076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884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953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511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695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85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562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610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15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80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55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468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694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81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390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73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064896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45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064896" cy="5040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5589588"/>
            <a:ext cx="8064127" cy="503237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548680"/>
            <a:ext cx="5544616" cy="72008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organizace</a:t>
            </a:r>
          </a:p>
        </p:txBody>
      </p:sp>
    </p:spTree>
    <p:extLst>
      <p:ext uri="{BB962C8B-B14F-4D97-AF65-F5344CB8AC3E}">
        <p14:creationId xmlns:p14="http://schemas.microsoft.com/office/powerpoint/2010/main" val="213644019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064896" cy="1500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2368072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7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648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86907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67311"/>
            <a:ext cx="8229600" cy="4286026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1080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57159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2" r:id="rId3"/>
    <p:sldLayoutId id="2147483771" r:id="rId4"/>
  </p:sldLayoutIdLst>
  <p:transition spd="slow">
    <p:cover/>
  </p:transition>
  <p:hf sldNum="0" hdr="0" ftr="0" dt="0"/>
  <p:txStyles>
    <p:titleStyle>
      <a:lvl1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9pPr>
    </p:titleStyle>
    <p:bodyStyle>
      <a:lvl1pPr marL="539750" indent="-457200" algn="l" rtl="0" eaLnBrk="1" fontAlgn="base" hangingPunct="1">
        <a:lnSpc>
          <a:spcPts val="2500"/>
        </a:lnSpc>
        <a:spcBef>
          <a:spcPts val="600"/>
        </a:spcBef>
        <a:spcAft>
          <a:spcPts val="600"/>
        </a:spcAft>
        <a:buClr>
          <a:srgbClr val="007EC7"/>
        </a:buClr>
        <a:buFont typeface="Arial" charset="0"/>
        <a:buChar char="―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ts val="2500"/>
        </a:lnSpc>
        <a:spcBef>
          <a:spcPts val="1800"/>
        </a:spcBef>
        <a:spcAft>
          <a:spcPts val="600"/>
        </a:spcAft>
        <a:buClr>
          <a:srgbClr val="007EC7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064896" cy="233412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dirty="0"/>
              <a:t>Tisková konference</a:t>
            </a:r>
            <a:br>
              <a:rPr lang="cs-CZ" dirty="0"/>
            </a:br>
            <a:r>
              <a:rPr lang="cs-CZ" dirty="0"/>
              <a:t>Výsledky dozorové činnosti Státní veterinární správy </a:t>
            </a:r>
            <a:br>
              <a:rPr lang="cs-CZ" dirty="0"/>
            </a:br>
            <a:r>
              <a:rPr lang="cs-CZ" dirty="0"/>
              <a:t>v roce 2022</a:t>
            </a:r>
            <a:br>
              <a:rPr lang="cs-CZ" dirty="0"/>
            </a:br>
            <a:br>
              <a:rPr lang="cs-CZ" dirty="0"/>
            </a:br>
            <a:br>
              <a:rPr lang="cs-CZ" sz="4800" dirty="0"/>
            </a:br>
            <a:r>
              <a:rPr lang="cs-CZ" dirty="0"/>
              <a:t> </a:t>
            </a:r>
            <a:br>
              <a:rPr lang="cs-CZ" b="0" dirty="0"/>
            </a:br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4824536" cy="48245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 ČR se kromě ptačí chřipky a AMP loni </a:t>
            </a:r>
            <a:r>
              <a:rPr lang="cs-CZ" sz="1600" b="1" dirty="0"/>
              <a:t>podařilo udržet všechny ostatní v minulosti získané příznivé nákazové statusy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 roce 2022 bylo v ČR vyhlášeno 80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b="1" dirty="0"/>
              <a:t>ohnisek moru včelího plodu </a:t>
            </a:r>
            <a:r>
              <a:rPr lang="cs-CZ" sz="1600" dirty="0"/>
              <a:t>(v roce 2021 116)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Nejvíce ohnisek v krajích Moravskoslezském, Olomouckém, Pardubickém a Zlínském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Od  roku 2019 je prokazován v ČR výskyt </a:t>
            </a:r>
            <a:r>
              <a:rPr lang="cs-CZ" sz="1600" b="1" dirty="0"/>
              <a:t>hniloby včelího plodu. Celkem bylo loni evidováno 10 ohnisek HVP </a:t>
            </a:r>
            <a:r>
              <a:rPr lang="cs-CZ" sz="1600" dirty="0"/>
              <a:t>(2021 – 4 ohniska)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Z Libereckého kraje se nákaza rozšířila do Královéhradeckého a dále Moravskoslezského kraje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4. Zdraví zvířat a nákazy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1026" name="Picture 2" descr="Free fotobanka : vzor, zlatý, makro, fauna, bezobratlý, zblízka, úl,  design, křídla, zvěř, včela, včely, členovec, včelí med, opylovači,  včelařství, zvíře fotografie, Membrána okřídlený hmyz 7360x4912 - - 1076342  - Fotobanka zdarma - PxHere">
            <a:extLst>
              <a:ext uri="{FF2B5EF4-FFF2-40B4-BE49-F238E27FC236}">
                <a16:creationId xmlns:a16="http://schemas.microsoft.com/office/drawing/2014/main" id="{92DD23C8-37EA-49C9-A076-0EDB0EC7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40" y="2420888"/>
            <a:ext cx="378730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2721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6890" y="1268760"/>
            <a:ext cx="5077598" cy="53285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SVS každoročně uskuteční v oblasti </a:t>
            </a:r>
            <a:r>
              <a:rPr lang="cs-CZ" sz="1600" dirty="0" err="1"/>
              <a:t>welfare</a:t>
            </a:r>
            <a:r>
              <a:rPr lang="cs-CZ" sz="1600" dirty="0"/>
              <a:t> tisíce kontrol,</a:t>
            </a:r>
            <a:r>
              <a:rPr lang="cs-CZ" sz="1600" b="1" dirty="0"/>
              <a:t> v loňském roce téměř 6800 </a:t>
            </a:r>
            <a:r>
              <a:rPr lang="cs-CZ" sz="1600" dirty="0"/>
              <a:t>(r. 2021 – 6500)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Procento závad u hospodářských zvířat </a:t>
            </a:r>
            <a:r>
              <a:rPr lang="cs-CZ" sz="1600" dirty="0"/>
              <a:t>dosáhlo (jako předloni) </a:t>
            </a:r>
            <a:r>
              <a:rPr lang="cs-CZ" sz="1600" b="1" dirty="0"/>
              <a:t>19 %, u zájmových zvířat </a:t>
            </a:r>
            <a:r>
              <a:rPr lang="cs-CZ" sz="1600" dirty="0"/>
              <a:t>pak</a:t>
            </a:r>
            <a:r>
              <a:rPr lang="cs-CZ" sz="1600" b="1" dirty="0"/>
              <a:t> 32 %</a:t>
            </a:r>
            <a:r>
              <a:rPr lang="cs-CZ" sz="1600" dirty="0"/>
              <a:t>, srovnatelně jako v roce 2021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Nejčastějšími nedostatky byly </a:t>
            </a:r>
            <a:r>
              <a:rPr lang="cs-CZ" sz="1600" b="1" dirty="0"/>
              <a:t>nevhodné podmínky chovu, omezování výživy a napájení, nezajištění veterinární péče a nezabezpečení zvířete proti úniku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Obcím s rozšířenou působností předáno 446 podnětů </a:t>
            </a:r>
            <a:r>
              <a:rPr lang="cs-CZ" sz="1600" dirty="0"/>
              <a:t>s porušením předpisů v oblasti ochrany zvířat (</a:t>
            </a:r>
            <a:r>
              <a:rPr lang="cs-CZ" sz="1600" b="1" dirty="0"/>
              <a:t>v roce 2021 </a:t>
            </a:r>
            <a:r>
              <a:rPr lang="cs-CZ" sz="1600" dirty="0"/>
              <a:t>–</a:t>
            </a:r>
            <a:r>
              <a:rPr lang="cs-CZ" sz="1600" b="1" dirty="0"/>
              <a:t> 476 podnětů</a:t>
            </a:r>
            <a:r>
              <a:rPr lang="cs-CZ" sz="1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Podněty zahrnuji </a:t>
            </a:r>
            <a:r>
              <a:rPr lang="cs-CZ" sz="1600" b="1" dirty="0"/>
              <a:t>návrhy na zvláštní opatření; umístění týraného zvířete do náhradní péče </a:t>
            </a:r>
            <a:r>
              <a:rPr lang="cs-CZ" sz="1600" dirty="0"/>
              <a:t>– </a:t>
            </a:r>
            <a:r>
              <a:rPr lang="cs-CZ" sz="1600" b="1" dirty="0"/>
              <a:t>80 podnětů</a:t>
            </a:r>
            <a:r>
              <a:rPr lang="cs-CZ" sz="1600" dirty="0"/>
              <a:t>, </a:t>
            </a:r>
            <a:r>
              <a:rPr lang="cs-CZ" sz="1600" b="1" dirty="0"/>
              <a:t>opatření ke snížení počtu zvířat </a:t>
            </a:r>
            <a:r>
              <a:rPr lang="cs-CZ" sz="1600" dirty="0"/>
              <a:t>– </a:t>
            </a:r>
            <a:r>
              <a:rPr lang="cs-CZ" sz="1600" b="1" dirty="0"/>
              <a:t>11 případů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 5 nejzávažnějších případech SVS předala podnět Policii ČR (rok 2021 rovněž  5 podnětů)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400" b="1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cs-CZ" sz="1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5. Oblast </a:t>
            </a:r>
            <a:r>
              <a:rPr lang="cs-CZ" sz="2400" dirty="0" err="1"/>
              <a:t>welfare</a:t>
            </a:r>
            <a:r>
              <a:rPr lang="cs-CZ" sz="2400" dirty="0"/>
              <a:t> zvířat 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B1AA990-3900-4727-AAB7-AEA9B1DF4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53928"/>
            <a:ext cx="4067418" cy="29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601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574" y="1772816"/>
            <a:ext cx="4902464" cy="47525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Počet kontrol v oblasti potravin živočišného původu </a:t>
            </a:r>
            <a:r>
              <a:rPr lang="cs-CZ" sz="1600" dirty="0"/>
              <a:t>v loňském roce </a:t>
            </a:r>
            <a:r>
              <a:rPr lang="cs-CZ" sz="1600" b="1" dirty="0"/>
              <a:t>meziročně mírně vzrostl na 40 200 kontrol, </a:t>
            </a:r>
            <a:r>
              <a:rPr lang="cs-CZ" sz="1600" dirty="0"/>
              <a:t>zhruba o 2 %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Spektrum závad v oblasti hygieny potravin bylo v loňském roce velmi podobné jako v předchozích letech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Nejčastěji byly zjišťovány přestupky ve správné výrobní a hygienické praxi, označení výrobků, manipulaci s produkty, vedení dokumentace, čištění + sanitaci a sledovatelnosti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Při plánování kontrol </a:t>
            </a:r>
            <a:r>
              <a:rPr lang="cs-CZ" sz="1600" dirty="0"/>
              <a:t>se SVS </a:t>
            </a:r>
            <a:r>
              <a:rPr lang="cs-CZ" sz="1600" b="1" dirty="0"/>
              <a:t>zaměřuje na opakovaně problematické a na nové subjekty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6.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7370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448D82B-92B6-43FD-99D5-E61A477DA5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30" y="2492896"/>
            <a:ext cx="391596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8092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2409" y="1556792"/>
            <a:ext cx="4414391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Počet kontrol v místech určení (sklady a logistická centra) potravin z jiného státu EU byl cca o 6 % nižší než v roce 2021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 případě kontrol na cestě je </a:t>
            </a:r>
            <a:r>
              <a:rPr lang="cs-CZ" sz="1600" b="1" dirty="0"/>
              <a:t>SVS limitována dostupností orgánů oprávněných zastavovat vozidla, tj. celníků nebo policie. </a:t>
            </a:r>
            <a:r>
              <a:rPr lang="cs-CZ" sz="1600" dirty="0"/>
              <a:t>Meziročně byl počet kontrol srovnatelný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Jedním z klíčových úkolů SVS je </a:t>
            </a:r>
            <a:r>
              <a:rPr lang="cs-CZ" sz="1600" b="1" dirty="0"/>
              <a:t>zajištění veterinárního dozoru na jatkách </a:t>
            </a:r>
            <a:r>
              <a:rPr lang="cs-CZ" sz="1600" dirty="0"/>
              <a:t>a</a:t>
            </a:r>
            <a:r>
              <a:rPr lang="cs-CZ" sz="1600" b="1" dirty="0"/>
              <a:t> </a:t>
            </a:r>
            <a:r>
              <a:rPr lang="cs-CZ" sz="1600" dirty="0"/>
              <a:t>tím i zdravotní nezávadnosti masa a dalších živočišných produktů na domácím trhu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Na jatkách a ve zvěřinových závodech </a:t>
            </a:r>
            <a:r>
              <a:rPr lang="cs-CZ" sz="1600" dirty="0"/>
              <a:t>dozorovalo v loňském roce </a:t>
            </a:r>
            <a:r>
              <a:rPr lang="cs-CZ" sz="1600" b="1" dirty="0"/>
              <a:t>více než 400 veterinárních lékařů a techniků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Celkové porážky hlavních kategorií zvířat na českých jatkách loni mírně meziročně klesly, přesto přesáhly 120 milionů kusů.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6.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7370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2A25420-1D5C-4302-AEE3-CDA96B549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08920"/>
            <a:ext cx="400717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6460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5184576" cy="47660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Mimořádná kontrolní akce – </a:t>
            </a:r>
            <a:r>
              <a:rPr lang="cs-CZ" sz="1600" b="1" dirty="0" err="1"/>
              <a:t>welfare</a:t>
            </a:r>
            <a:r>
              <a:rPr lang="cs-CZ" sz="1600" b="1" dirty="0"/>
              <a:t> na jatkách </a:t>
            </a:r>
            <a:r>
              <a:rPr lang="cs-CZ" sz="1600" dirty="0"/>
              <a:t>(červen – srpen) byla </a:t>
            </a:r>
            <a:r>
              <a:rPr lang="cs-CZ" sz="1600" b="1" dirty="0"/>
              <a:t>zaměřena na jatka porážející do 3 000 kusů domácích kopytníků ročně </a:t>
            </a:r>
            <a:r>
              <a:rPr lang="cs-CZ" sz="1600" dirty="0"/>
              <a:t>(skotu, ovcí, koz, prasat a lichokopytníků)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Důvodem vyhlášení akce bylo zveřejnění nevhodného chování ke zvířatům </a:t>
            </a:r>
            <a:r>
              <a:rPr lang="cs-CZ" sz="1600" dirty="0"/>
              <a:t>na jatkách v Jihomoravském kraji, jednalo se o jatka, kde neprobíhala porážka každý den, tudíž </a:t>
            </a:r>
            <a:r>
              <a:rPr lang="cs-CZ" sz="1600" b="1" dirty="0"/>
              <a:t>zde</a:t>
            </a:r>
            <a:r>
              <a:rPr lang="cs-CZ" sz="1600" dirty="0"/>
              <a:t> </a:t>
            </a:r>
            <a:r>
              <a:rPr lang="cs-CZ" sz="1600" b="1" dirty="0"/>
              <a:t>nebyl stálý veterinární dozor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 rámci akce bylo zkontrolováno 111 jateckých provozů, které porážely do 3 000 kusů kopytníků za rok, při kontrolách nedošlo k nevyhovujícím zjištěním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Bylo zkontrolováno i 14 velkých provozů, v žádném z nich nebyla zjištěna závada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6.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2" descr="volných porážka fotografií | Piqsels">
            <a:extLst>
              <a:ext uri="{FF2B5EF4-FFF2-40B4-BE49-F238E27FC236}">
                <a16:creationId xmlns:a16="http://schemas.microsoft.com/office/drawing/2014/main" id="{8437F373-181D-4EBF-BE49-2DAE58715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448272" cy="367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6799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075240" cy="4968553"/>
          </a:xfrm>
        </p:spPr>
        <p:txBody>
          <a:bodyPr/>
          <a:lstStyle/>
          <a:p>
            <a:pPr marL="0" indent="0">
              <a:buNone/>
            </a:pPr>
            <a:r>
              <a:rPr lang="cs-CZ" sz="1600" b="1" dirty="0">
                <a:solidFill>
                  <a:srgbClr val="007EC7"/>
                </a:solidFill>
              </a:rPr>
              <a:t>Počty veterinárně vyšetřených poražených zvířat: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Skotu</a:t>
            </a:r>
            <a:r>
              <a:rPr lang="cs-CZ" sz="1600" dirty="0"/>
              <a:t> bylo na jatkách veterinárně vyšetřeno </a:t>
            </a:r>
            <a:r>
              <a:rPr lang="cs-CZ" sz="1600" b="1" dirty="0"/>
              <a:t>240 260 ks </a:t>
            </a:r>
            <a:r>
              <a:rPr lang="cs-CZ" sz="1600" dirty="0"/>
              <a:t>(o 4,7 % méně než v předchozím roce)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Prasat</a:t>
            </a:r>
            <a:r>
              <a:rPr lang="cs-CZ" sz="1600" dirty="0"/>
              <a:t> bylo na jatkách veterinárně vyšetřeno </a:t>
            </a:r>
            <a:r>
              <a:rPr lang="cs-CZ" sz="1600" b="1" dirty="0"/>
              <a:t>2 279 573 ks </a:t>
            </a:r>
            <a:r>
              <a:rPr lang="cs-CZ" sz="1600" dirty="0"/>
              <a:t>(o 4,5 % méně než v předchozím roce)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Kuřat</a:t>
            </a:r>
            <a:r>
              <a:rPr lang="cs-CZ" sz="1600" dirty="0"/>
              <a:t> bylo na porážkách veterinárně vyšetřeno </a:t>
            </a:r>
            <a:r>
              <a:rPr lang="cs-CZ" sz="1600" b="1" dirty="0"/>
              <a:t>118 601 428 ks </a:t>
            </a:r>
            <a:r>
              <a:rPr lang="cs-CZ" sz="1600" dirty="0"/>
              <a:t>(o 3 % méně než v předchozím roce)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Tlakem dozoru SVS roste počet zvířat poražených v hospodářství</a:t>
            </a:r>
            <a:r>
              <a:rPr lang="cs-CZ" sz="1600" dirty="0"/>
              <a:t>, nepohyblivá zvířata se nevozí na jatka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6.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7370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BF6E60F-72D1-4047-9757-6121EC135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367"/>
              </p:ext>
            </p:extLst>
          </p:nvPr>
        </p:nvGraphicFramePr>
        <p:xfrm>
          <a:off x="1331641" y="5157032"/>
          <a:ext cx="6624736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1502">
                  <a:extLst>
                    <a:ext uri="{9D8B030D-6E8A-4147-A177-3AD203B41FA5}">
                      <a16:colId xmlns:a16="http://schemas.microsoft.com/office/drawing/2014/main" val="3637355220"/>
                    </a:ext>
                  </a:extLst>
                </a:gridCol>
                <a:gridCol w="781269">
                  <a:extLst>
                    <a:ext uri="{9D8B030D-6E8A-4147-A177-3AD203B41FA5}">
                      <a16:colId xmlns:a16="http://schemas.microsoft.com/office/drawing/2014/main" val="4277223483"/>
                    </a:ext>
                  </a:extLst>
                </a:gridCol>
                <a:gridCol w="845483">
                  <a:extLst>
                    <a:ext uri="{9D8B030D-6E8A-4147-A177-3AD203B41FA5}">
                      <a16:colId xmlns:a16="http://schemas.microsoft.com/office/drawing/2014/main" val="1792743562"/>
                    </a:ext>
                  </a:extLst>
                </a:gridCol>
                <a:gridCol w="845483">
                  <a:extLst>
                    <a:ext uri="{9D8B030D-6E8A-4147-A177-3AD203B41FA5}">
                      <a16:colId xmlns:a16="http://schemas.microsoft.com/office/drawing/2014/main" val="3428363791"/>
                    </a:ext>
                  </a:extLst>
                </a:gridCol>
                <a:gridCol w="845483">
                  <a:extLst>
                    <a:ext uri="{9D8B030D-6E8A-4147-A177-3AD203B41FA5}">
                      <a16:colId xmlns:a16="http://schemas.microsoft.com/office/drawing/2014/main" val="1809908341"/>
                    </a:ext>
                  </a:extLst>
                </a:gridCol>
                <a:gridCol w="727758">
                  <a:extLst>
                    <a:ext uri="{9D8B030D-6E8A-4147-A177-3AD203B41FA5}">
                      <a16:colId xmlns:a16="http://schemas.microsoft.com/office/drawing/2014/main" val="4122434753"/>
                    </a:ext>
                  </a:extLst>
                </a:gridCol>
                <a:gridCol w="727758">
                  <a:extLst>
                    <a:ext uri="{9D8B030D-6E8A-4147-A177-3AD203B41FA5}">
                      <a16:colId xmlns:a16="http://schemas.microsoft.com/office/drawing/2014/main" val="2674527952"/>
                    </a:ext>
                  </a:extLst>
                </a:gridCol>
              </a:tblGrid>
              <a:tr h="313332">
                <a:tc>
                  <a:txBody>
                    <a:bodyPr/>
                    <a:lstStyle/>
                    <a:p>
                      <a:endParaRPr lang="cs-CZ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2017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2018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2019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676136"/>
                  </a:ext>
                </a:extLst>
              </a:tr>
              <a:tr h="548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zvířat (jen skot)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2 231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1 042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3 507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5 143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4 737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5 524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085298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BB741505-7922-42BD-AC49-4BA22F359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470299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14613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5936" y="1844824"/>
            <a:ext cx="4536504" cy="4536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Veterinární dozor je důležitý i při odbavování zásilek živých zvířat a živočišných produktů při vývozu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Za loňský rok veterinární inspektoři potvrdili </a:t>
            </a:r>
            <a:r>
              <a:rPr lang="cs-CZ" sz="1600" b="1" dirty="0"/>
              <a:t>po veterinární kontrole 11 700 zásilek živých zvířat a živočišných produktů do třetích zemí, meziroční pokles o 13 %    (v roce 2021 – 13 400 zásilek)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 loňském roce </a:t>
            </a:r>
            <a:r>
              <a:rPr lang="cs-CZ" sz="1600" b="1" dirty="0"/>
              <a:t>nově vyjednala SVS 25 vývozních osvědčení do třetích zemí</a:t>
            </a:r>
            <a:r>
              <a:rPr lang="cs-CZ" sz="1600" dirty="0"/>
              <a:t>, srovnatelně s rokem 2021</a:t>
            </a:r>
            <a:endParaRPr lang="cs-CZ" sz="16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i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7. Vývoz zvířat a živočišných produktů</a:t>
            </a:r>
          </a:p>
          <a:p>
            <a:r>
              <a:rPr lang="cs-CZ" sz="2400" dirty="0"/>
              <a:t>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973DA87-AE21-48B8-AE4B-B27CAC4DA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6" y="2276872"/>
            <a:ext cx="3640906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28158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573" y="1844824"/>
            <a:ext cx="4692492" cy="44346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Loni </a:t>
            </a:r>
            <a:r>
              <a:rPr lang="cs-CZ" sz="1600" b="1" dirty="0"/>
              <a:t>Pohraniční veterinární stanice</a:t>
            </a:r>
            <a:r>
              <a:rPr lang="cs-CZ" sz="1600" dirty="0"/>
              <a:t> na pražském Letišti Václava Havla  odbavila </a:t>
            </a:r>
            <a:r>
              <a:rPr lang="cs-CZ" sz="1600" b="1" dirty="0"/>
              <a:t>771 zásilek, </a:t>
            </a:r>
            <a:r>
              <a:rPr lang="cs-CZ" sz="1600" dirty="0"/>
              <a:t>srovnatelně s rokem 2021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Zamítnuto a nevpuštěno do země bylo 55 zásilek, </a:t>
            </a:r>
            <a:r>
              <a:rPr lang="cs-CZ" sz="1600" dirty="0"/>
              <a:t>což představuje pokles proti roku 2021 (o 12 zásilek)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Nejvíce zamítnutých zásilek živočišných produktů v roce 2022 představovaly zásilky z USA, Vietnamu a Velké Británie, </a:t>
            </a:r>
            <a:r>
              <a:rPr lang="cs-CZ" sz="1600" dirty="0"/>
              <a:t>žádná zásilka zvířat nebyla v roce 2022 odmítnuta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Nejčastěji dovážené komodity v roce 2022</a:t>
            </a:r>
            <a:r>
              <a:rPr lang="cs-CZ" sz="1600" dirty="0"/>
              <a:t>: doplňky stravy, krmivo pro zvířata, akvarijní ryby, zájmová zvířata a zvířata určená pro zoo a také genetický materiál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7. Dovoz zvířat a živočišných produktů</a:t>
            </a:r>
          </a:p>
          <a:p>
            <a:r>
              <a:rPr lang="cs-CZ" sz="2400" dirty="0"/>
              <a:t>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Lenochodi si skutečně zaslouží své jméno, zjistili biologové | Věda |  Lidovky.cz">
            <a:extLst>
              <a:ext uri="{FF2B5EF4-FFF2-40B4-BE49-F238E27FC236}">
                <a16:creationId xmlns:a16="http://schemas.microsoft.com/office/drawing/2014/main" id="{3B3D0C7B-1C7C-42DA-A661-8682D1FF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12" y="2420888"/>
            <a:ext cx="4178287" cy="29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91744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40427" y="1412776"/>
            <a:ext cx="5147997" cy="51125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SVS</a:t>
            </a:r>
            <a:r>
              <a:rPr lang="cs-CZ" sz="1600" dirty="0"/>
              <a:t> v reakci na mimořádnou situaci spojenou </a:t>
            </a:r>
            <a:r>
              <a:rPr lang="cs-CZ" sz="1600" b="1" dirty="0"/>
              <a:t>s vlnou válečných uprchlíků z Ukrajiny</a:t>
            </a:r>
            <a:r>
              <a:rPr lang="cs-CZ" sz="1600" dirty="0"/>
              <a:t> v prvním pololetí </a:t>
            </a:r>
            <a:r>
              <a:rPr lang="cs-CZ" sz="1600" b="1" dirty="0"/>
              <a:t>opakovaně zaváděla mimořádná veterinární opatření</a:t>
            </a:r>
            <a:r>
              <a:rPr lang="cs-CZ" sz="16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Jejich hlavním smyslem bylo zabránit zavlečení nebezpečných nákaz zvířat </a:t>
            </a:r>
            <a:r>
              <a:rPr lang="cs-CZ" sz="1600" dirty="0"/>
              <a:t>a nemocí přenosných ze zvířat na člověka, </a:t>
            </a:r>
            <a:r>
              <a:rPr lang="cs-CZ" sz="1600" b="1" dirty="0"/>
              <a:t>zejména vztekliny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Zákaz dovozu zvířat z Ukrajiny se nevtahoval na zvířata doprovázející uprchlíky</a:t>
            </a:r>
            <a:r>
              <a:rPr lang="cs-CZ" sz="1600" dirty="0"/>
              <a:t> a výjimku ze zákazu mohla udělit SVS v odůvodněných případech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Rovněž potenciální vstup koní z Ukrajiny do ČR byl řešen pouze v rámci výjimek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K podobným opatřením přistoupily i ostatní členské státy EU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7. Dovoz zvířat a živočišných produktů</a:t>
            </a:r>
          </a:p>
          <a:p>
            <a:r>
              <a:rPr lang="cs-CZ" sz="2400" dirty="0"/>
              <a:t>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Ukrajina – Wikipedie">
            <a:extLst>
              <a:ext uri="{FF2B5EF4-FFF2-40B4-BE49-F238E27FC236}">
                <a16:creationId xmlns:a16="http://schemas.microsoft.com/office/drawing/2014/main" id="{67D0D068-37F3-4290-A79F-536FA5EEED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2096616" cy="20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Rozhovor s o. Igorem Bibkem o válce na Ukrajině a ukrajinské komunitě  (nejen) v západočeském regionu - Diecéze plzeňská">
            <a:extLst>
              <a:ext uri="{FF2B5EF4-FFF2-40B4-BE49-F238E27FC236}">
                <a16:creationId xmlns:a16="http://schemas.microsoft.com/office/drawing/2014/main" id="{B9404AF1-3C8D-4D57-85A3-2B42A1A2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26289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568" y="1484785"/>
            <a:ext cx="4980519" cy="47946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Hlavním úkolem v roce 2022 bylo </a:t>
            </a:r>
            <a:r>
              <a:rPr lang="cs-CZ" sz="1600" b="1" dirty="0"/>
              <a:t>dokončení legislativních prací na novele veterinárního zákona</a:t>
            </a:r>
            <a:r>
              <a:rPr lang="cs-CZ" sz="1600" dirty="0"/>
              <a:t>; byla vyhlášena ve Sbírce předpisů pod č. 246/2022 a nabyla účinnosti od počátku  října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SVS spolupracovala na tvorbě řady dalších navazujících vyhlášek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Na konci roku 2022 byly zahájeny práce na </a:t>
            </a:r>
            <a:r>
              <a:rPr lang="cs-CZ" sz="1600" b="1" dirty="0"/>
              <a:t>další novele veterinárního zákona zpracováním návrhů změn</a:t>
            </a:r>
            <a:r>
              <a:rPr lang="cs-CZ" sz="1600" dirty="0"/>
              <a:t>, které reagují na novou legislativu EU a na poznatky z aplikační praxe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Průměrná výše pokuty</a:t>
            </a:r>
            <a:r>
              <a:rPr lang="cs-CZ" sz="1600" dirty="0"/>
              <a:t> uložená pachateli v rámci přestupkového řízení se v porovnání s předcházejícím rokem </a:t>
            </a:r>
            <a:r>
              <a:rPr lang="cs-CZ" sz="1600" b="1" dirty="0"/>
              <a:t>zvýšila na 11 901 Kč</a:t>
            </a:r>
            <a:r>
              <a:rPr lang="cs-CZ" sz="1600" dirty="0"/>
              <a:t>;  SVS opustila benevolentnější přístup k dozorovaným subjektům v době pandemie COVID-19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8. Legislativa</a:t>
            </a:r>
          </a:p>
          <a:p>
            <a:r>
              <a:rPr lang="cs-CZ" sz="2400" dirty="0"/>
              <a:t>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239550" y="-132849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2" descr="Paragraf – Wikipedie">
            <a:extLst>
              <a:ext uri="{FF2B5EF4-FFF2-40B4-BE49-F238E27FC236}">
                <a16:creationId xmlns:a16="http://schemas.microsoft.com/office/drawing/2014/main" id="{0E8691B7-9205-4D46-B2CC-B916069A71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20A9F34-49BE-4B18-A4C6-6BC8E475D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42390"/>
            <a:ext cx="2736473" cy="427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6240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1"/>
            <a:ext cx="4392488" cy="5040560"/>
          </a:xfrm>
        </p:spPr>
        <p:txBody>
          <a:bodyPr/>
          <a:lstStyle/>
          <a:p>
            <a:pPr marL="0" indent="0">
              <a:buNone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Významnou část práce SVS zabraly úkoly spojené s </a:t>
            </a:r>
            <a:r>
              <a:rPr lang="cs-CZ" sz="1600" b="1" dirty="0"/>
              <a:t>předsednictvím ČR v Radě EU, které lze hodnotit jednoznačně jako úspěšné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Po čtyřech letech se </a:t>
            </a:r>
            <a:r>
              <a:rPr lang="cs-CZ" sz="1600" b="1" dirty="0"/>
              <a:t>do země vrátil africký mor prasat (AMP), </a:t>
            </a:r>
            <a:r>
              <a:rPr lang="cs-CZ" sz="1600" dirty="0"/>
              <a:t>pozitivně testované sele nalezené na počátku prosince na Frýdlantsku.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SVS musela také akutně řešit </a:t>
            </a:r>
            <a:r>
              <a:rPr lang="cs-CZ" sz="1600" b="1" dirty="0"/>
              <a:t>situaci spojenou s uprchlickou krizí vyvolanou konfliktem na Ukrajině.</a:t>
            </a: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Celkem SVS řešila </a:t>
            </a:r>
            <a:r>
              <a:rPr lang="cs-CZ" sz="1600" b="1" dirty="0"/>
              <a:t>20 ohnisek HPAI</a:t>
            </a:r>
            <a:r>
              <a:rPr lang="cs-CZ" sz="1600" dirty="0"/>
              <a:t> subtypu H5N1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1. Zhodnocení loňského roku</a:t>
            </a:r>
          </a:p>
        </p:txBody>
      </p:sp>
      <p:pic>
        <p:nvPicPr>
          <p:cNvPr id="1026" name="Picture 2" descr="Ústřední veterinární správa Státní veterinární správy – Státní veterinární  správa">
            <a:extLst>
              <a:ext uri="{FF2B5EF4-FFF2-40B4-BE49-F238E27FC236}">
                <a16:creationId xmlns:a16="http://schemas.microsoft.com/office/drawing/2014/main" id="{BA025E8F-7429-4BA0-8E81-AF6573AC3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670" y="2204864"/>
            <a:ext cx="4301380" cy="282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1025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136904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Zachování příznivých nákazových statusů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Snaha o zamezení šíření AMP v rámci ČR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Spolupráce na přijetí Národního akčního plánu k tlumení </a:t>
            </a:r>
            <a:r>
              <a:rPr lang="cs-CZ" sz="1600" b="1" dirty="0" err="1"/>
              <a:t>antimikrobnbí</a:t>
            </a:r>
            <a:r>
              <a:rPr lang="cs-CZ" sz="1600" b="1" dirty="0"/>
              <a:t> rezistence, který úzce souvisí s biologickou bezpečností v chovech a </a:t>
            </a:r>
            <a:r>
              <a:rPr lang="cs-CZ" sz="1600" b="1" dirty="0" err="1"/>
              <a:t>welfare</a:t>
            </a:r>
            <a:r>
              <a:rPr lang="cs-CZ" sz="1600" b="1" dirty="0"/>
              <a:t> zvířat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Dlouhodobým cílem SVS zůstává </a:t>
            </a:r>
            <a:r>
              <a:rPr lang="cs-CZ" sz="1600" b="1" dirty="0"/>
              <a:t>zabezpečení zdravotní nezávadnosti potravin živočišného původu, ochrana spotřebitelů před klamáním a dozor nad dobrými životními podmínkami zvířat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9. Priority pro letošní rok</a:t>
            </a:r>
          </a:p>
          <a:p>
            <a:endParaRPr lang="cs-CZ" sz="2400" dirty="0"/>
          </a:p>
          <a:p>
            <a:r>
              <a:rPr lang="cs-CZ" sz="2400" dirty="0"/>
              <a:t>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844" y="4473398"/>
            <a:ext cx="3408312" cy="165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28589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064896" cy="2652315"/>
          </a:xfrm>
        </p:spPr>
        <p:txBody>
          <a:bodyPr/>
          <a:lstStyle/>
          <a:p>
            <a:pPr algn="ctr"/>
            <a:r>
              <a:rPr lang="cs-CZ" sz="4800" dirty="0"/>
              <a:t>Děkujeme </a:t>
            </a:r>
          </a:p>
          <a:p>
            <a:pPr algn="ctr"/>
            <a:r>
              <a:rPr lang="cs-CZ" sz="4800" dirty="0"/>
              <a:t>za pozornost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Petr Šatrán, </a:t>
            </a:r>
            <a:r>
              <a:rPr lang="cs-CZ" sz="1800" dirty="0">
                <a:latin typeface="Arial" charset="0"/>
                <a:cs typeface="Arial" charset="0"/>
              </a:rPr>
              <a:t>ředitel sekce veterinární 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Jan Váňa, </a:t>
            </a:r>
            <a:r>
              <a:rPr lang="cs-CZ" sz="1800" dirty="0">
                <a:latin typeface="Arial" charset="0"/>
                <a:cs typeface="Arial" charset="0"/>
              </a:rPr>
              <a:t>ředitel odboru veterinární hygieny a ochrany veřejného zdraví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Tomáš Jarosil, </a:t>
            </a:r>
            <a:r>
              <a:rPr lang="cs-CZ" sz="1800" dirty="0">
                <a:latin typeface="Arial" charset="0"/>
                <a:cs typeface="Arial" charset="0"/>
              </a:rPr>
              <a:t>ředitel odboru ochrany zdraví a pohody zvířat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5760640" cy="51845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Loňskému roku dominovaly úkoly související s přípravami a organizací CZ PRES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SVS předsedala 2 pracovní skupiny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vedoucí veterinárních služeb (PS CVO)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Postupimská skupina (POTSDAM)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Nejnáročnější předsednickou akcí byla realizace </a:t>
            </a:r>
            <a:r>
              <a:rPr lang="cs-CZ" sz="1600" b="1" dirty="0"/>
              <a:t>neformálního zasedání vedoucích veterinárních služeb zemí EU v Praze </a:t>
            </a:r>
            <a:r>
              <a:rPr lang="cs-CZ" sz="1600" dirty="0"/>
              <a:t>28. – 30. září 2022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Na zasedání Evropského výboru Světové organizace pro zdraví zvířat </a:t>
            </a:r>
            <a:r>
              <a:rPr lang="cs-CZ" sz="1600" dirty="0"/>
              <a:t>(WOAH) v italské </a:t>
            </a:r>
            <a:r>
              <a:rPr lang="cs-CZ" sz="1600" dirty="0" err="1"/>
              <a:t>Katánii</a:t>
            </a:r>
            <a:r>
              <a:rPr lang="cs-CZ" sz="1600" dirty="0"/>
              <a:t> probíhala </a:t>
            </a:r>
            <a:r>
              <a:rPr lang="cs-CZ" sz="1600" b="1" dirty="0"/>
              <a:t>koordinace EU pozice </a:t>
            </a:r>
            <a:r>
              <a:rPr lang="cs-CZ" sz="1600" dirty="0"/>
              <a:t>(vakcinace proti HPAI a dlouhodobá přeprava zvířat)</a:t>
            </a:r>
            <a:r>
              <a:rPr lang="cs-CZ" sz="1600" b="1" dirty="0"/>
              <a:t> </a:t>
            </a:r>
            <a:endParaRPr lang="cs-CZ" sz="1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2. České předsednictví v Radě EU </a:t>
            </a:r>
          </a:p>
          <a:p>
            <a:r>
              <a:rPr lang="cs-CZ" sz="2400" dirty="0"/>
              <a:t>     </a:t>
            </a:r>
            <a:endParaRPr lang="cs-CZ" sz="2000" i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764EFF-713D-4494-91BB-FC2C54B38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17" y="1809037"/>
            <a:ext cx="3267548" cy="453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5682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6774" y="1484784"/>
            <a:ext cx="5077314" cy="48965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Klíčová témata CZ PRES </a:t>
            </a:r>
            <a:r>
              <a:rPr lang="cs-CZ" sz="1600" dirty="0"/>
              <a:t>– </a:t>
            </a:r>
            <a:r>
              <a:rPr lang="cs-CZ" sz="1600" b="1" dirty="0"/>
              <a:t>africký mor prasat, vakcinace proti ptačí chřipce, revize legislativy v oblasti </a:t>
            </a:r>
            <a:r>
              <a:rPr lang="cs-CZ" sz="1600" b="1" dirty="0" err="1"/>
              <a:t>welfare</a:t>
            </a:r>
            <a:r>
              <a:rPr lang="cs-CZ" sz="1600" b="1" dirty="0"/>
              <a:t> zvířat, hygienický balíček, financování veterinárních programů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 rámci CZ PRES se specifikovala možnost očkování </a:t>
            </a:r>
            <a:r>
              <a:rPr lang="cs-CZ" sz="1600" dirty="0"/>
              <a:t>jako doplňkového nástroje pro </a:t>
            </a:r>
            <a:r>
              <a:rPr lang="cs-CZ" sz="1600" b="1" dirty="0"/>
              <a:t>tlumení ptačí chřipky</a:t>
            </a:r>
            <a:r>
              <a:rPr lang="cs-CZ" sz="1600" dirty="0"/>
              <a:t> a </a:t>
            </a:r>
            <a:r>
              <a:rPr lang="cs-CZ" sz="1600" b="1" dirty="0"/>
              <a:t>podporovalo zavedení vakcinační strategie do praxe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Důležitost komunikační strategie vůči třetím zemím</a:t>
            </a:r>
            <a:r>
              <a:rPr lang="cs-CZ" sz="1600" dirty="0"/>
              <a:t>, případné </a:t>
            </a:r>
            <a:r>
              <a:rPr lang="cs-CZ" sz="1600" b="1" dirty="0"/>
              <a:t>zavedení vakcinace</a:t>
            </a:r>
            <a:r>
              <a:rPr lang="cs-CZ" sz="1600" dirty="0"/>
              <a:t> proti HPAI by totiž mohlo mít </a:t>
            </a:r>
            <a:r>
              <a:rPr lang="cs-CZ" sz="1600" b="1" dirty="0"/>
              <a:t>zásadní dopady na obchod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CZ PRES řídila diskusi </a:t>
            </a:r>
            <a:r>
              <a:rPr lang="cs-CZ" sz="1600" dirty="0"/>
              <a:t>uvnitř EU </a:t>
            </a:r>
            <a:r>
              <a:rPr lang="cs-CZ" sz="1600" b="1" dirty="0"/>
              <a:t>k tzv. hygienickému balíčku a sběru údajů o používání veterinárních antibiotik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2. České předsednictví v Radě EU </a:t>
            </a:r>
          </a:p>
          <a:p>
            <a:r>
              <a:rPr lang="cs-CZ" sz="2400" dirty="0"/>
              <a:t>     </a:t>
            </a:r>
            <a:endParaRPr lang="cs-CZ" sz="2000" i="1" dirty="0"/>
          </a:p>
        </p:txBody>
      </p:sp>
      <p:pic>
        <p:nvPicPr>
          <p:cNvPr id="5" name="Picture 2" descr="POLICY PAPER: České předsednictví EU: Základ pro úspěšnou implementaci |  Europeum">
            <a:extLst>
              <a:ext uri="{FF2B5EF4-FFF2-40B4-BE49-F238E27FC236}">
                <a16:creationId xmlns:a16="http://schemas.microsoft.com/office/drawing/2014/main" id="{A082694A-FE10-43BD-BFBC-3E4B443EE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5809"/>
            <a:ext cx="3779912" cy="25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9399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5936" y="1556792"/>
            <a:ext cx="4896544" cy="51125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Problematice AMP byla věnována podstatná část neformálního jednání v Praze, kde </a:t>
            </a:r>
            <a:r>
              <a:rPr lang="cs-CZ" sz="1600" b="1" dirty="0"/>
              <a:t>členské státy sdílely své poznatky, doporučení a klíčová opatření k tlumení AMP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CZ PRES následně připravilo soubor praktických zkušeností pro využití opatření k tlumení AMP v rámci EU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CZ PRES zahájilo diskuzi k nové legislativě </a:t>
            </a:r>
            <a:r>
              <a:rPr lang="cs-CZ" sz="1600" b="1" dirty="0" err="1"/>
              <a:t>welfare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Při tvorbě legislativy budou zohledňovány vědecké informace, zkušenosti z praxe</a:t>
            </a:r>
            <a:r>
              <a:rPr lang="cs-CZ" sz="1600" dirty="0"/>
              <a:t>, ale i další poznatky – biologická bezpečnost chovů, bezpečnost potravin, zajištění udržitelnosti produkce potravin, konkurenceschopnost atd.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 rámci CZ PRES se SVS podařilo splnit všechny cíle</a:t>
            </a:r>
            <a:r>
              <a:rPr lang="cs-CZ" sz="1600" dirty="0"/>
              <a:t>, které byly ve veterinární oblasti naplánovány</a:t>
            </a:r>
            <a:endParaRPr lang="cs-CZ" sz="1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2. České předsednictví v Radě EU </a:t>
            </a:r>
          </a:p>
          <a:p>
            <a:r>
              <a:rPr lang="cs-CZ" sz="2400" dirty="0"/>
              <a:t>     </a:t>
            </a:r>
            <a:endParaRPr lang="cs-CZ" sz="2000" i="1" dirty="0"/>
          </a:p>
        </p:txBody>
      </p:sp>
      <p:sp>
        <p:nvSpPr>
          <p:cNvPr id="2" name="AutoShape 2" descr="EU2022.CZ">
            <a:extLst>
              <a:ext uri="{FF2B5EF4-FFF2-40B4-BE49-F238E27FC236}">
                <a16:creationId xmlns:a16="http://schemas.microsoft.com/office/drawing/2014/main" id="{0503B467-F4DB-423D-B802-7A81E88B9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Čtyři příběhy úspěšných z UK, kteří řešili předsednictví EU">
            <a:extLst>
              <a:ext uri="{FF2B5EF4-FFF2-40B4-BE49-F238E27FC236}">
                <a16:creationId xmlns:a16="http://schemas.microsoft.com/office/drawing/2014/main" id="{FABDB224-E1D1-4387-A241-21A0C1D4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233936" cy="32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48846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3968" y="1484784"/>
            <a:ext cx="4222062" cy="4896545"/>
          </a:xfrm>
        </p:spPr>
        <p:txBody>
          <a:bodyPr/>
          <a:lstStyle/>
          <a:p>
            <a:pPr marL="0" indent="0"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Celkový objem </a:t>
            </a:r>
            <a:r>
              <a:rPr lang="cs-CZ" sz="1600" b="1" dirty="0"/>
              <a:t>vybraných pokut meziročně vzrostl o čtvrtinu na 27,2 milionu korun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SVS uskutečnila téměř </a:t>
            </a:r>
            <a:r>
              <a:rPr lang="cs-CZ" sz="1600" b="1" dirty="0"/>
              <a:t>6 800 kontrol zaměřených na dodržování podmínek </a:t>
            </a:r>
            <a:r>
              <a:rPr lang="cs-CZ" sz="1600" b="1" dirty="0" err="1"/>
              <a:t>welfare</a:t>
            </a:r>
            <a:r>
              <a:rPr lang="cs-CZ" sz="1600" b="1" dirty="0"/>
              <a:t> u zvířat</a:t>
            </a:r>
            <a:r>
              <a:rPr lang="cs-CZ" sz="1600" dirty="0"/>
              <a:t>, meziročně o tři procenta více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Počet kontrol v oblasti potravin živočišného původu </a:t>
            </a:r>
            <a:r>
              <a:rPr lang="cs-CZ" sz="1600" dirty="0"/>
              <a:t>v loňském roce </a:t>
            </a:r>
            <a:r>
              <a:rPr lang="cs-CZ" sz="1600" b="1" dirty="0"/>
              <a:t>meziročně mírně vzrostl</a:t>
            </a:r>
            <a:r>
              <a:rPr lang="cs-CZ" sz="1600" dirty="0"/>
              <a:t>, cca o 2 procenta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České republice se podařilo </a:t>
            </a:r>
            <a:r>
              <a:rPr lang="cs-CZ" sz="1600" b="1" dirty="0"/>
              <a:t>udržet </a:t>
            </a:r>
            <a:r>
              <a:rPr lang="cs-CZ" sz="1600" dirty="0"/>
              <a:t>v minulosti získané </a:t>
            </a:r>
            <a:r>
              <a:rPr lang="cs-CZ" sz="1600" b="1" dirty="0"/>
              <a:t>nákazové statusy (kromě AMP a HPAI)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3. Veterinární dozor v loňském roce</a:t>
            </a:r>
          </a:p>
          <a:p>
            <a:r>
              <a:rPr lang="cs-CZ" sz="2400" dirty="0"/>
              <a:t>     </a:t>
            </a:r>
            <a:endParaRPr lang="cs-CZ" sz="2000" i="1" dirty="0"/>
          </a:p>
        </p:txBody>
      </p:sp>
      <p:pic>
        <p:nvPicPr>
          <p:cNvPr id="5" name="Picture 2" descr="Státní veterinární správa">
            <a:extLst>
              <a:ext uri="{FF2B5EF4-FFF2-40B4-BE49-F238E27FC236}">
                <a16:creationId xmlns:a16="http://schemas.microsoft.com/office/drawing/2014/main" id="{168306E1-8A6D-40AE-8699-9EB81EC4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51" y="2417453"/>
            <a:ext cx="4177615" cy="32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76965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2" y="1556792"/>
            <a:ext cx="4608512" cy="48245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Začátkem loňského prosince </a:t>
            </a:r>
            <a:r>
              <a:rPr lang="cs-CZ" sz="1600" b="1" dirty="0"/>
              <a:t>byl v ČR po více než čtyřech letech potvrzen výskyt afrického moru prasat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Jednalo se o </a:t>
            </a:r>
            <a:r>
              <a:rPr lang="cs-CZ" sz="1600" b="1" dirty="0"/>
              <a:t>uhynulé sele nalezené na Frýdlantsku v těsné blízkosti hranic s Polskem</a:t>
            </a:r>
            <a:r>
              <a:rPr lang="cs-CZ" sz="1600" dirty="0"/>
              <a:t>, kde se nákaza dlouhodobě vyskytuje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SVS ihned </a:t>
            </a:r>
            <a:r>
              <a:rPr lang="cs-CZ" sz="1600" dirty="0"/>
              <a:t>po potvrzení </a:t>
            </a:r>
            <a:r>
              <a:rPr lang="cs-CZ" sz="1600" b="1" dirty="0"/>
              <a:t>přijala opatření k zamezení šíření nákazy </a:t>
            </a:r>
            <a:r>
              <a:rPr lang="cs-CZ" sz="1600" dirty="0"/>
              <a:t>a   i nadále na vývoj nákazové situace reaguje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Vyšetření potvrdilo virus AMP </a:t>
            </a:r>
            <a:r>
              <a:rPr lang="cs-CZ" sz="1600" b="1" dirty="0"/>
              <a:t>u dalších dvou uhynulých divočáků nalezených v pásmu infekce </a:t>
            </a:r>
            <a:r>
              <a:rPr lang="cs-CZ" sz="1600" dirty="0"/>
              <a:t>nedaleko Nového Města pod Smrkem (leden 2023)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dirty="0"/>
          </a:p>
          <a:p>
            <a:pPr lvl="0"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4. Zdraví zvířat a nákazy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2050" name="Picture 2" descr="https://www.svscr.cz/wp-content/uploads/2022/12/wild-boar-eye-7523469_1920.jpg">
            <a:extLst>
              <a:ext uri="{FF2B5EF4-FFF2-40B4-BE49-F238E27FC236}">
                <a16:creationId xmlns:a16="http://schemas.microsoft.com/office/drawing/2014/main" id="{AD92DAA3-67EC-4C44-B35A-40C7288C1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94" y="2589076"/>
            <a:ext cx="4284222" cy="28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7162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64576" y="1556792"/>
            <a:ext cx="4527904" cy="4608511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V loňském roce</a:t>
            </a:r>
            <a:r>
              <a:rPr lang="cs-CZ" sz="1600" dirty="0"/>
              <a:t> bylo v tuzemských chovech drůbeže postupně </a:t>
            </a:r>
            <a:r>
              <a:rPr lang="cs-CZ" sz="1600" b="1" dirty="0"/>
              <a:t>potvrzeno 20 ohnisek vysoce patogenní ptačí chřipky subtypu H5N1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Většina ohnisek byla zjištěna v malochovech drůbeže</a:t>
            </a:r>
            <a:r>
              <a:rPr lang="cs-CZ" sz="1600" dirty="0"/>
              <a:t> (celkem 16). </a:t>
            </a:r>
            <a:r>
              <a:rPr lang="cs-CZ" sz="1600" b="1" dirty="0"/>
              <a:t>V komerčních chovech</a:t>
            </a:r>
            <a:r>
              <a:rPr lang="cs-CZ" sz="1600" dirty="0"/>
              <a:t> drůbeže byla zjištěna celkem </a:t>
            </a:r>
            <a:r>
              <a:rPr lang="cs-CZ" sz="1600" b="1" dirty="0"/>
              <a:t>čtyři ohniska</a:t>
            </a: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V závěru roku se nákaza dostala do </a:t>
            </a:r>
            <a:r>
              <a:rPr lang="cs-CZ" sz="1600" b="1" dirty="0"/>
              <a:t>historicky největšího chovu v ČR, na Tachovsku se v něm nacházelo 750 000 kusů nosnic.</a:t>
            </a:r>
            <a:r>
              <a:rPr lang="cs-CZ" sz="1600" dirty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Likvidace tohoto ohniska probíhala v lednu letošního roku.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4. Zdraví zvířat a nákazy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5" name="Picture 2" descr="Bezplatný obrázek: vodní pták, pták rodina, kachny, stádo, kachna divoká,  vodní ptactvo, kachna, plavání, divoká zvěř, Příroda">
            <a:extLst>
              <a:ext uri="{FF2B5EF4-FFF2-40B4-BE49-F238E27FC236}">
                <a16:creationId xmlns:a16="http://schemas.microsoft.com/office/drawing/2014/main" id="{BBF48C48-1FB8-442D-886D-73F247C50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0037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6280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160" y="1556792"/>
            <a:ext cx="4759911" cy="496855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Inspektoři SVS </a:t>
            </a:r>
            <a:r>
              <a:rPr lang="cs-CZ" sz="1600" b="1" dirty="0" err="1"/>
              <a:t>navakcinovali</a:t>
            </a:r>
            <a:r>
              <a:rPr lang="cs-CZ" sz="1600" b="1" dirty="0"/>
              <a:t> </a:t>
            </a:r>
            <a:r>
              <a:rPr lang="cs-CZ" sz="1600" dirty="0"/>
              <a:t>proti ptačí chřipce </a:t>
            </a:r>
            <a:r>
              <a:rPr lang="cs-CZ" sz="1600" b="1" dirty="0"/>
              <a:t>zhruba 800 hus ve šlechtitelském chovu na Novohradsku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Vakcinace, </a:t>
            </a:r>
            <a:r>
              <a:rPr lang="cs-CZ" sz="1600" dirty="0"/>
              <a:t>o které rozhodla SVS, </a:t>
            </a:r>
            <a:r>
              <a:rPr lang="cs-CZ" sz="1600" b="1" dirty="0"/>
              <a:t>umožnila záchranu </a:t>
            </a:r>
            <a:r>
              <a:rPr lang="cs-CZ" sz="1600" dirty="0"/>
              <a:t>tohoto </a:t>
            </a:r>
            <a:r>
              <a:rPr lang="cs-CZ" sz="1600" b="1" dirty="0"/>
              <a:t>geneticky významného chovu českých hus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Proto provedenou </a:t>
            </a:r>
            <a:r>
              <a:rPr lang="cs-CZ" sz="1600" b="1" dirty="0"/>
              <a:t>vakcinaci lze považovat za jednoznačný úspěch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Vakcinace snižuje riziko přenosu infekce </a:t>
            </a:r>
            <a:r>
              <a:rPr lang="cs-CZ" sz="1600" dirty="0"/>
              <a:t>a chrání před těžkým klinickým průběhem  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Nouzová vakcinace se používá u přesně definované populace v daném místě </a:t>
            </a:r>
            <a:r>
              <a:rPr lang="cs-CZ" sz="1600" dirty="0"/>
              <a:t>po určitou dobu a podmínkou je přesná identifikace jednotlivých zvířat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4. Zdraví zvířat a nákazy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3074" name="Picture 2" descr="Veterináři ve výběhu s husami">
            <a:extLst>
              <a:ext uri="{FF2B5EF4-FFF2-40B4-BE49-F238E27FC236}">
                <a16:creationId xmlns:a16="http://schemas.microsoft.com/office/drawing/2014/main" id="{1F53BE36-BB04-48E8-95BB-94DCC51AE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84176"/>
            <a:ext cx="3488775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3926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VS_sablona_PP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SVS CZ 2015-08-10 JS.potx" id="{621D140D-8944-43B0-8D09-9E496DB3F010}" vid="{6E36847F-8F20-4D97-B7E3-6A0BFB71FA88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Sablona_prezentace_SVS_CZ_2015-08-10</Template>
  <TotalTime>9133</TotalTime>
  <Words>1815</Words>
  <Application>Microsoft Office PowerPoint</Application>
  <PresentationFormat>Předvádění na obrazovce (4:3)</PresentationFormat>
  <Paragraphs>182</Paragraphs>
  <Slides>21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SVS_sablona_PPT</vt:lpstr>
      <vt:lpstr>Tisková konference Výsledky dozorové činnosti Státní veterinární správy  v roce 2022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prezentace  na dva řádky pod sebou</dc:title>
  <dc:creator>Blanka Vonková</dc:creator>
  <cp:lastModifiedBy>Ing. Soňa Chánová - Agrární komora ČR</cp:lastModifiedBy>
  <cp:revision>318</cp:revision>
  <cp:lastPrinted>2023-01-30T08:43:59Z</cp:lastPrinted>
  <dcterms:created xsi:type="dcterms:W3CDTF">2017-10-23T09:31:24Z</dcterms:created>
  <dcterms:modified xsi:type="dcterms:W3CDTF">2023-01-31T11:25:17Z</dcterms:modified>
</cp:coreProperties>
</file>