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22" r:id="rId2"/>
    <p:sldId id="256" r:id="rId3"/>
    <p:sldId id="400" r:id="rId4"/>
    <p:sldId id="645" r:id="rId5"/>
    <p:sldId id="625" r:id="rId6"/>
    <p:sldId id="403" r:id="rId7"/>
    <p:sldId id="406" r:id="rId8"/>
    <p:sldId id="676" r:id="rId9"/>
    <p:sldId id="726" r:id="rId10"/>
    <p:sldId id="655" r:id="rId11"/>
    <p:sldId id="641" r:id="rId12"/>
    <p:sldId id="596" r:id="rId13"/>
    <p:sldId id="725" r:id="rId14"/>
    <p:sldId id="663" r:id="rId15"/>
    <p:sldId id="732" r:id="rId16"/>
    <p:sldId id="664" r:id="rId17"/>
    <p:sldId id="728" r:id="rId18"/>
    <p:sldId id="729" r:id="rId19"/>
    <p:sldId id="730" r:id="rId20"/>
    <p:sldId id="679" r:id="rId21"/>
    <p:sldId id="680" r:id="rId22"/>
    <p:sldId id="258" r:id="rId23"/>
    <p:sldId id="681" r:id="rId24"/>
    <p:sldId id="682" r:id="rId25"/>
    <p:sldId id="731" r:id="rId26"/>
    <p:sldId id="683" r:id="rId27"/>
    <p:sldId id="724" r:id="rId28"/>
    <p:sldId id="677" r:id="rId29"/>
    <p:sldId id="561" r:id="rId30"/>
  </p:sldIdLst>
  <p:sldSz cx="24387175" cy="182895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1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24A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070" autoAdjust="0"/>
  </p:normalViewPr>
  <p:slideViewPr>
    <p:cSldViewPr snapToGrid="0" showGuides="1">
      <p:cViewPr varScale="1">
        <p:scale>
          <a:sx n="23" d="100"/>
          <a:sy n="23" d="100"/>
        </p:scale>
        <p:origin x="1552" y="20"/>
      </p:cViewPr>
      <p:guideLst>
        <p:guide orient="horz" pos="576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86" y="1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>
              <a:defRPr sz="1200"/>
            </a:lvl1pPr>
          </a:lstStyle>
          <a:p>
            <a:fld id="{E66DB512-562E-436D-805C-76E7DB002C09}" type="datetimeFigureOut">
              <a:rPr lang="cs-CZ" smtClean="0"/>
              <a:t>05.02.2025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34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86" y="9428534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r">
              <a:defRPr sz="1200"/>
            </a:lvl1pPr>
          </a:lstStyle>
          <a:p>
            <a:fld id="{1EF87C4A-A4F5-47F5-919E-956DA15F1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>
              <a:defRPr sz="1200"/>
            </a:lvl1pPr>
          </a:lstStyle>
          <a:p>
            <a:fld id="{01B07FA9-DE9C-409F-85F2-97F44B920B82}" type="datetimeFigureOut">
              <a:rPr lang="cs-CZ" smtClean="0"/>
              <a:t>05.02.2025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5" tIns="46553" rIns="93105" bIns="4655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3105" tIns="46553" rIns="93105" bIns="4655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r">
              <a:defRPr sz="1200"/>
            </a:lvl1pPr>
          </a:lstStyle>
          <a:p>
            <a:fld id="{368384A4-C56D-4B31-91D3-4CC689CA8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8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C0ED-BF55-BE6A-2050-18D264728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60E3F3C-60EA-C3F4-A62C-ED12FD87D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DFB22C6-D954-3BBE-7B53-CB92E5649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60">
              <a:defRPr/>
            </a:pPr>
            <a:r>
              <a:rPr lang="cs-CZ" dirty="0"/>
              <a:t>Vyjděte prosím z tohoto závěrečného snímku, který je přímo v prezentaci – upravte texty dle potřeby, vyměňte případně podkladovou fotografii, a to buď přes pravé tlačítko myši Změnit obrázek, nebo obrázek smažte a vložte nový pomocí ikony uprostřed zástupného symbolu pro vložení obrázku. Klikněte na nově vložený obrázek a přeneste jej do pozadí přes Nástroje obrázku / Formát / Přenést dál / Přenést do pozadí. Toto řešení zachovává možnost výměny podkladového obrázku – více viz poznámka u titulního snímku.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700FD0-14D1-C5B1-A7B3-01B2F374E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01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14F80AEA-EF5D-4FEF-8932-A4667BD48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41B97332-40BE-459C-8613-7ED1550E10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D70088E3-C691-4BA0-957E-CD90B7B5F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5A165B59-48B8-4FD3-9F0D-F40051CB4B7E}" type="slidenum">
              <a:rPr lang="cs-CZ" altLang="cs-CZ" smtClean="0">
                <a:latin typeface="Calibri" panose="020F0502020204030204" pitchFamily="34" charset="0"/>
              </a:rPr>
              <a:pPr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9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FF561-A13F-933D-763B-DDE9DB1D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B5E07A1A-5D4E-049B-B2CE-1A5279294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0407F2ED-2A4B-B68C-1581-B90190057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1C6B368F-3E47-FF2E-8041-0D04AF612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0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9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9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8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5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01AE-9974-A75E-B691-8A02598F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E297FF46-A4BC-7031-4222-8558BC71F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A9B6D49D-8951-16C1-EFA1-D63ABACD91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3475E6E1-17AA-6391-A10D-F68B6DD65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8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A5CA4-DA96-D7C4-58C9-F35F2764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1007C34-1338-D511-CEFD-AF4B9E9DED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66EC229E-6334-40FD-AB37-10A63D69D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ACD0A501-487B-1774-40C8-AA42416DA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91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FEC8-9CE3-04CC-4CFD-F0533BE5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C72CAC81-8EDB-C435-A79B-50281CC1F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20E7B7F-22A6-B9E6-CD1B-109096684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EA289FED-AF77-E5DF-40E8-E83A1266B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4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C13E1C2E-DB6F-425B-BB79-025AEBF18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45BB0D26-1931-4E4F-8A5B-AD80664DA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80A34423-9547-473B-A8D5-F4FB64401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056" indent="-2794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904" indent="-2232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2076" indent="-2232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1687" indent="-2232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1297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0907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0518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0128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A4236-8E92-46B1-AEAD-E18F341FCA0D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DE249-258F-328A-0DE6-531ACF67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8A2928D3-9FC5-3406-10A3-7585569D87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1DF12C0C-4F13-C587-946C-6F36ECF19A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B6377B67-C848-88FD-D4DF-4136D2911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32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BAC88-25B4-9381-023B-B46111B09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42695056-1D44-E4B8-B820-EB542ADF2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7740EA5B-6FDB-FDD9-5C27-3C5522BF6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C29036A6-BFB5-651E-6C29-FF6CA029B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04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AF699-E12B-88CA-36EA-23A1C8D5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EEA190A-E6E4-34BD-FCBC-8CAC174A9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02CF3F9C-AA2E-4763-99DA-F0F01E48F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36798F60-5590-BCCC-2913-4CAAE45B6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36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6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BAC88-25B4-9381-023B-B46111B09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42695056-1D44-E4B8-B820-EB542ADF2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7740EA5B-6FDB-FDD9-5C27-3C5522BF6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C29036A6-BFB5-651E-6C29-FF6CA029B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04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60">
              <a:defRPr/>
            </a:pPr>
            <a:r>
              <a:rPr lang="cs-CZ" dirty="0"/>
              <a:t>Vyjděte prosím z tohoto závěrečného snímku, který je přímo v prezentaci – upravte texty dle potřeby, vyměňte případně podkladovou fotografii, a to buď přes pravé tlačítko myši Změnit obrázek, nebo obrázek smažte a vložte nový pomocí ikony uprostřed zástupného symbolu pro vložení obrázku. Klikněte na nově vložený obrázek a přeneste jej do pozadí přes Nástroje obrázku / Formát / Přenést dál / Přenést do pozadí. Toto řešení zachovává možnost výměny podkladového obrázku – více viz poznámka u titulního snímku.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1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B4887-3CB2-B88D-5BAD-3EBE2246C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9B0300E4-C1E1-D21F-9347-089479C318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BF85EA8E-F70F-33ED-BDDC-E4FC55A02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73EE24BB-533F-0CB2-B082-217DA1EAD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6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0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4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odkladový obrázek">
            <a:extLst>
              <a:ext uri="{FF2B5EF4-FFF2-40B4-BE49-F238E27FC236}">
                <a16:creationId xmlns:a16="http://schemas.microsoft.com/office/drawing/2014/main" id="{1484CE54-FF2E-408A-B4CF-FF94338BEBE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73772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Bílý podklad">
            <a:extLst>
              <a:ext uri="{FF2B5EF4-FFF2-40B4-BE49-F238E27FC236}">
                <a16:creationId xmlns:a16="http://schemas.microsoft.com/office/drawing/2014/main" id="{F70F13C3-16CD-4EC9-A61B-A853E6F0F1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22800"/>
            <a:ext cx="14940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Bílá pod nadpisem" hidden="1"/>
          <p:cNvSpPr/>
          <p:nvPr userDrawn="1"/>
        </p:nvSpPr>
        <p:spPr>
          <a:xfrm>
            <a:off x="4500000" y="2030576"/>
            <a:ext cx="10440000" cy="456039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18" name="Přímá spojnice 17" hidden="1">
            <a:extLst>
              <a:ext uri="{FF2B5EF4-FFF2-40B4-BE49-F238E27FC236}">
                <a16:creationId xmlns:a16="http://schemas.microsoft.com/office/drawing/2014/main" id="{BCC887BD-1330-4E6F-92EE-65D69E01A7EE}"/>
              </a:ext>
            </a:extLst>
          </p:cNvPr>
          <p:cNvCxnSpPr/>
          <p:nvPr userDrawn="1"/>
        </p:nvCxnSpPr>
        <p:spPr>
          <a:xfrm>
            <a:off x="4114800" y="2870449"/>
            <a:ext cx="0" cy="3053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MZe" hidden="1">
            <a:extLst>
              <a:ext uri="{FF2B5EF4-FFF2-40B4-BE49-F238E27FC236}">
                <a16:creationId xmlns:a16="http://schemas.microsoft.com/office/drawing/2014/main" id="{D7F392D9-0192-44DF-B5B6-E60B0F320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" y="4287962"/>
            <a:ext cx="3133350" cy="1804577"/>
          </a:xfrm>
          <a:prstGeom prst="rect">
            <a:avLst/>
          </a:prstGeom>
        </p:spPr>
      </p:pic>
      <p:pic>
        <p:nvPicPr>
          <p:cNvPr id="8" name="Logo MZe png" hidden="1">
            <a:extLst>
              <a:ext uri="{FF2B5EF4-FFF2-40B4-BE49-F238E27FC236}">
                <a16:creationId xmlns:a16="http://schemas.microsoft.com/office/drawing/2014/main" id="{129EC058-4951-49A8-B2F1-71C45ED31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5" y="4286951"/>
            <a:ext cx="3133350" cy="1804577"/>
          </a:xfrm>
          <a:prstGeom prst="rect">
            <a:avLst/>
          </a:prstGeom>
        </p:spPr>
      </p:pic>
      <p:sp>
        <p:nvSpPr>
          <p:cNvPr id="16" name="Datum">
            <a:extLst>
              <a:ext uri="{FF2B5EF4-FFF2-40B4-BE49-F238E27FC236}">
                <a16:creationId xmlns:a16="http://schemas.microsoft.com/office/drawing/2014/main" id="{19795874-6BF3-4E26-B86E-D2075A368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160000"/>
            <a:ext cx="2880000" cy="720000"/>
          </a:xfrm>
          <a:noFill/>
        </p:spPr>
        <p:txBody>
          <a:bodyPr tIns="0" r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0" y="4140000"/>
            <a:ext cx="9972000" cy="720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1219261" indent="0" algn="ctr">
              <a:buNone/>
              <a:defRPr sz="5334"/>
            </a:lvl2pPr>
            <a:lvl3pPr marL="2438522" indent="0" algn="ctr">
              <a:buNone/>
              <a:defRPr sz="4800"/>
            </a:lvl3pPr>
            <a:lvl4pPr marL="3657783" indent="0" algn="ctr">
              <a:buNone/>
              <a:defRPr sz="4267"/>
            </a:lvl4pPr>
            <a:lvl5pPr marL="4877044" indent="0" algn="ctr">
              <a:buNone/>
              <a:defRPr sz="4267"/>
            </a:lvl5pPr>
            <a:lvl6pPr marL="6096305" indent="0" algn="ctr">
              <a:buNone/>
              <a:defRPr sz="4267"/>
            </a:lvl6pPr>
            <a:lvl7pPr marL="7315566" indent="0" algn="ctr">
              <a:buNone/>
              <a:defRPr sz="4267"/>
            </a:lvl7pPr>
            <a:lvl8pPr marL="8534827" indent="0" algn="ctr">
              <a:buNone/>
              <a:defRPr sz="4267"/>
            </a:lvl8pPr>
            <a:lvl9pPr marL="9754088" indent="0" algn="ctr">
              <a:buNone/>
              <a:defRPr sz="4267"/>
            </a:lvl9pPr>
          </a:lstStyle>
          <a:p>
            <a:r>
              <a:rPr lang="cs-CZ" dirty="0"/>
              <a:t>Autor prezentace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0" y="1990800"/>
            <a:ext cx="9972000" cy="1980000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2640229"/>
            <a:ext cx="15217200" cy="1680146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5835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4560396"/>
            <a:ext cx="15217200" cy="22081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587427"/>
            <a:ext cx="700888" cy="1709250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6960204"/>
            <a:ext cx="15217200" cy="9652838"/>
          </a:xfrm>
        </p:spPr>
        <p:txBody>
          <a:bodyPr/>
          <a:lstStyle>
            <a:lvl1pPr marL="672034" indent="-672034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344067" indent="-672034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3154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500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500000" cy="547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 hasCustomPrompt="1"/>
          </p:nvPr>
        </p:nvSpPr>
        <p:spPr>
          <a:xfrm>
            <a:off x="7239600" y="2639712"/>
            <a:ext cx="10248300" cy="132011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Obrázek nebo graf se zdrojem, případně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6149402"/>
            <a:ext cx="15897600" cy="57605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3734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11573805"/>
            <a:ext cx="4500000" cy="50500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000" y="3840333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8072000" y="4560396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8072000" y="6880597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8072000" y="7632663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 hasCustomPrompt="1"/>
          </p:nvPr>
        </p:nvSpPr>
        <p:spPr>
          <a:xfrm>
            <a:off x="18072000" y="9920861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18072000" y="10656925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 hasCustomPrompt="1"/>
          </p:nvPr>
        </p:nvSpPr>
        <p:spPr>
          <a:xfrm>
            <a:off x="18072000" y="12961125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 hasCustomPrompt="1"/>
          </p:nvPr>
        </p:nvSpPr>
        <p:spPr>
          <a:xfrm>
            <a:off x="18072000" y="13681188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269660E-B4FE-4175-AA01-54B65588D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20546"/>
          <a:stretch/>
        </p:blipFill>
        <p:spPr>
          <a:xfrm flipH="1">
            <a:off x="6257925" y="2683107"/>
            <a:ext cx="700888" cy="13940737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112CEA-A89A-40F5-9B5A-7589038E7C10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05.02.2025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9A95665-5191-4CEE-B676-2081A6A1E17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92B6150-2864-4F6A-814F-8C54C94CA5F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2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Lístek s linkou">
            <a:extLst>
              <a:ext uri="{FF2B5EF4-FFF2-40B4-BE49-F238E27FC236}">
                <a16:creationId xmlns:a16="http://schemas.microsoft.com/office/drawing/2014/main" id="{F1E5EC0C-7B1D-47EC-A3E1-2B402F0B6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600126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4320375"/>
            <a:ext cx="21888000" cy="1230346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DDC20ECA-0F4E-4CDF-9306-D0EAA2E2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600126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4320375"/>
            <a:ext cx="10321200" cy="123034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4320375"/>
            <a:ext cx="10321200" cy="123034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Lístek s linkou">
            <a:extLst>
              <a:ext uri="{FF2B5EF4-FFF2-40B4-BE49-F238E27FC236}">
                <a16:creationId xmlns:a16="http://schemas.microsoft.com/office/drawing/2014/main" id="{6A87444F-6CF2-428D-BE9B-749D181F1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600126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>
                <a16:creationId xmlns:a16="http://schemas.microsoft.com/office/drawing/2014/main" id="{92AF821C-5C62-41EB-8EE6-BD2D59AAC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3587" y="6624794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1201" y="6624000"/>
            <a:ext cx="7812387" cy="3780000"/>
          </a:xfrm>
          <a:noFill/>
        </p:spPr>
        <p:txBody>
          <a:bodyPr lIns="0" tIns="0" anchor="ctr" anchorCtr="0">
            <a:normAutofit/>
          </a:bodyPr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3587" y="10442917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1219261" indent="0" algn="ctr">
              <a:buNone/>
              <a:defRPr sz="5334"/>
            </a:lvl2pPr>
            <a:lvl3pPr marL="2438522" indent="0" algn="ctr">
              <a:buNone/>
              <a:defRPr sz="4800"/>
            </a:lvl3pPr>
            <a:lvl4pPr marL="3657783" indent="0" algn="ctr">
              <a:buNone/>
              <a:defRPr sz="4267"/>
            </a:lvl4pPr>
            <a:lvl5pPr marL="4877044" indent="0" algn="ctr">
              <a:buNone/>
              <a:defRPr sz="4267"/>
            </a:lvl5pPr>
            <a:lvl6pPr marL="6096305" indent="0" algn="ctr">
              <a:buNone/>
              <a:defRPr sz="4267"/>
            </a:lvl6pPr>
            <a:lvl7pPr marL="7315566" indent="0" algn="ctr">
              <a:buNone/>
              <a:defRPr sz="4267"/>
            </a:lvl7pPr>
            <a:lvl8pPr marL="8534827" indent="0" algn="ctr">
              <a:buNone/>
              <a:defRPr sz="4267"/>
            </a:lvl8pPr>
            <a:lvl9pPr marL="9754088" indent="0" algn="ctr">
              <a:buNone/>
              <a:defRPr sz="4267"/>
            </a:lvl9pPr>
          </a:lstStyle>
          <a:p>
            <a:r>
              <a:rPr lang="cs-CZ" dirty="0"/>
              <a:t>Kontakty:  Jméno, adresa, e-mail, telefonní číslo</a:t>
            </a:r>
            <a:br>
              <a:rPr lang="cs-CZ" dirty="0"/>
            </a:br>
            <a:r>
              <a:rPr lang="cs-CZ" dirty="0"/>
              <a:t>Autor fotografií: Jméno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73772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81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876D4-476C-FBB2-A6E1-C21D8B6D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CB475-0FFF-0F38-389D-573F84D1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F5B8BE-813D-3E04-A497-7D39F616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733-3681-4850-A678-98DD82735405}" type="datetimeFigureOut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6D6D9-4869-9CC7-C1F6-72844F9E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9928CB-6410-6D1F-4CDA-4C3BDC88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3BD3-15AF-41D3-AE44-A41534C05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6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1600" y="2640229"/>
            <a:ext cx="10614150" cy="16321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10825200" cy="170702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Lístek s linkou">
            <a:extLst>
              <a:ext uri="{FF2B5EF4-FFF2-40B4-BE49-F238E27FC236}">
                <a16:creationId xmlns:a16="http://schemas.microsoft.com/office/drawing/2014/main" id="{F1E5EC0C-7B1D-47EC-A3E1-2B402F0B6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11706225" y="600126"/>
            <a:ext cx="700888" cy="17092509"/>
          </a:xfrm>
          <a:prstGeom prst="rect">
            <a:avLst/>
          </a:prstGeom>
        </p:spPr>
      </p:pic>
      <p:sp>
        <p:nvSpPr>
          <p:cNvPr id="14" name="Zástup Položka obsahu 1"/>
          <p:cNvSpPr>
            <a:spLocks noGrp="1"/>
          </p:cNvSpPr>
          <p:nvPr>
            <p:ph type="body" sz="quarter" idx="14" hasCustomPrompt="1"/>
          </p:nvPr>
        </p:nvSpPr>
        <p:spPr>
          <a:xfrm>
            <a:off x="12531600" y="4896425"/>
            <a:ext cx="10605600" cy="11716617"/>
          </a:xfrm>
        </p:spPr>
        <p:txBody>
          <a:bodyPr>
            <a:normAutofit/>
          </a:bodyPr>
          <a:lstStyle>
            <a:lvl1pPr marL="864043" indent="-864043">
              <a:spcBef>
                <a:spcPts val="0"/>
              </a:spcBef>
              <a:spcAft>
                <a:spcPts val="12001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Položka obsahu</a:t>
            </a:r>
          </a:p>
        </p:txBody>
      </p:sp>
    </p:spTree>
    <p:extLst>
      <p:ext uri="{BB962C8B-B14F-4D97-AF65-F5344CB8AC3E}">
        <p14:creationId xmlns:p14="http://schemas.microsoft.com/office/powerpoint/2010/main" val="783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609653"/>
            <a:ext cx="16689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1858FF-BDE0-4C5E-8D26-8CEB64552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79" r="70308" b="14837"/>
          <a:stretch/>
        </p:blipFill>
        <p:spPr>
          <a:xfrm flipH="1">
            <a:off x="6257925" y="2695810"/>
            <a:ext cx="700888" cy="149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2640229"/>
            <a:ext cx="4032000" cy="264022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5835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5664492"/>
            <a:ext cx="40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693600" y="2640229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906400" y="2640229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2693600" y="8928775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7906400" y="8928775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504304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3504304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9792850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9792850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2640229"/>
            <a:ext cx="0" cy="1503970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587427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4320375"/>
            <a:ext cx="10454400" cy="1776154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105624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6240542"/>
            <a:ext cx="10454400" cy="5760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002000" y="13921209"/>
            <a:ext cx="2160000" cy="144012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6002000" y="15514111"/>
            <a:ext cx="2160000" cy="1056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12442680"/>
            <a:ext cx="2865600" cy="41811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684000" y="13921209"/>
            <a:ext cx="2160000" cy="144012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21348000" y="13921209"/>
            <a:ext cx="2160000" cy="144012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8684000" y="15514947"/>
            <a:ext cx="2160000" cy="1056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21348000" y="15514947"/>
            <a:ext cx="2160000" cy="1056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F8C1C56-B361-4CFD-80E8-87A461890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11439525" y="587427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 hasCustomPrompt="1"/>
          </p:nvPr>
        </p:nvSpPr>
        <p:spPr>
          <a:xfrm>
            <a:off x="7920000" y="2690518"/>
            <a:ext cx="15217200" cy="803096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Kliknutím lze na ikonu lze vložit graf, ale i jiné objekty či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8910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8910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366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366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822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5822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19278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19278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6149402"/>
            <a:ext cx="15897600" cy="57605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9D00A5E-2144-4E6A-95AD-4F60472D9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14411" r="71879" b="8523"/>
          <a:stretch/>
        </p:blipFill>
        <p:spPr>
          <a:xfrm>
            <a:off x="6191251" y="2538622"/>
            <a:ext cx="888788" cy="14085222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A0F8F35C-3EBD-4D92-A682-98134090EC0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05.02.2025</a:t>
            </a:fld>
            <a:endParaRPr lang="cs-CZ" dirty="0"/>
          </a:p>
        </p:txBody>
      </p:sp>
      <p:sp>
        <p:nvSpPr>
          <p:cNvPr id="20" name="Zástupný symbol pro zápatí 19">
            <a:extLst>
              <a:ext uri="{FF2B5EF4-FFF2-40B4-BE49-F238E27FC236}">
                <a16:creationId xmlns:a16="http://schemas.microsoft.com/office/drawing/2014/main" id="{83CB2368-0C7F-4A8D-82C9-F3F9B375AD3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694D55FB-482C-4174-9D72-A2274FB4E15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4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745839"/>
            <a:ext cx="3812400" cy="72486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7E2288-C6D9-4297-B5DD-4093A2EB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14411" r="71879" b="8523"/>
          <a:stretch/>
        </p:blipFill>
        <p:spPr>
          <a:xfrm>
            <a:off x="6191251" y="2538622"/>
            <a:ext cx="888788" cy="14085222"/>
          </a:xfrm>
          <a:prstGeom prst="rect">
            <a:avLst/>
          </a:prstGeom>
        </p:spPr>
      </p:pic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745839"/>
            <a:ext cx="3812400" cy="72486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745839"/>
            <a:ext cx="3812400" cy="72486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39600" y="10724131"/>
            <a:ext cx="3812400" cy="720063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239600" y="11617009"/>
            <a:ext cx="3812400" cy="264022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531600" y="10724131"/>
            <a:ext cx="3812400" cy="720063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531600" y="11617009"/>
            <a:ext cx="3812400" cy="264022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7820000" y="10724131"/>
            <a:ext cx="3812400" cy="720063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20000" y="11617009"/>
            <a:ext cx="3812400" cy="264022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14401250"/>
            <a:ext cx="3812400" cy="172815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16235610"/>
            <a:ext cx="3812400" cy="48004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12531600" y="14401250"/>
            <a:ext cx="3816000" cy="172815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2531600" y="16233809"/>
            <a:ext cx="3812400" cy="48004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7820000" y="14401250"/>
            <a:ext cx="3812400" cy="172815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7820000" y="16233809"/>
            <a:ext cx="3812400" cy="48004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350" y="2745839"/>
            <a:ext cx="0" cy="138780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900" y="2745839"/>
            <a:ext cx="0" cy="138780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EB555-79A3-47E9-B777-CD6AF6AE243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05.02.2025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4D53E-F1AF-46C3-8230-7A2D6B81B02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1FB46-E73A-4EC4-9E00-0D05DF8D0E6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1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5" hasCustomPrompt="1"/>
          </p:nvPr>
        </p:nvSpPr>
        <p:spPr>
          <a:xfrm>
            <a:off x="7239600" y="2639712"/>
            <a:ext cx="15897600" cy="139733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Obrázek nebo graf se zdrojem, případně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7205494"/>
            <a:ext cx="12960000" cy="57605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3734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DC5855-5478-41DF-9956-B3B19B4C3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14767"/>
          <a:stretch/>
        </p:blipFill>
        <p:spPr>
          <a:xfrm flipH="1">
            <a:off x="6257925" y="2683107"/>
            <a:ext cx="700888" cy="14996829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1E1459-9530-4B93-9D6D-409F0958B9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498400" y="2639976"/>
            <a:ext cx="432000" cy="57605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91238411-F7B2-4C2E-B752-012ACEEB09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498400" y="4197711"/>
            <a:ext cx="432000" cy="57605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ACCC8690-2D85-435A-979C-ECFD7FD54A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498400" y="3418844"/>
            <a:ext cx="432000" cy="57605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" name="Zástupný symbol pro text 13">
            <a:extLst>
              <a:ext uri="{FF2B5EF4-FFF2-40B4-BE49-F238E27FC236}">
                <a16:creationId xmlns:a16="http://schemas.microsoft.com/office/drawing/2014/main" id="{D036E4CD-F9CC-4C94-9BC0-C61C876125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74400" y="2683105"/>
            <a:ext cx="2062800" cy="57605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570776ED-CE61-4689-82BC-FFCCE7766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074400" y="3417897"/>
            <a:ext cx="2062800" cy="57605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E9C2F4F2-5EA5-44B2-970A-95EB1301C9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074400" y="4195564"/>
            <a:ext cx="2062800" cy="57605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4D73951F-C1A7-4F5F-ADFE-929DB12722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78150" y="2683105"/>
            <a:ext cx="4140000" cy="2088509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7FEDBD48-8860-4068-B323-34D475515FC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17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2640229"/>
            <a:ext cx="10443600" cy="1680146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5835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4560396"/>
            <a:ext cx="10443600" cy="32162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2640229"/>
            <a:ext cx="0" cy="1503970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587427"/>
            <a:ext cx="700888" cy="17092509"/>
          </a:xfrm>
          <a:prstGeom prst="rect">
            <a:avLst/>
          </a:prstGeom>
        </p:spPr>
      </p:pic>
      <p:sp>
        <p:nvSpPr>
          <p:cNvPr id="17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2640229"/>
            <a:ext cx="4068000" cy="1680146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Data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5664492"/>
            <a:ext cx="4068000" cy="17281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7536654"/>
            <a:ext cx="4068000" cy="12961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9347812"/>
            <a:ext cx="4068000" cy="17281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7239600" y="11232975"/>
            <a:ext cx="4068000" cy="12961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7239600" y="13031131"/>
            <a:ext cx="4068000" cy="17281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7239600" y="14881292"/>
            <a:ext cx="4068000" cy="12961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7939889"/>
            <a:ext cx="10443600" cy="8647351"/>
          </a:xfrm>
        </p:spPr>
        <p:txBody>
          <a:bodyPr/>
          <a:lstStyle>
            <a:lvl1pPr marL="672034" indent="-672034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672034" indent="0">
              <a:buFontTx/>
              <a:buNone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0562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200" y="2640229"/>
            <a:ext cx="21888000" cy="16321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200" y="4320375"/>
            <a:ext cx="21888000" cy="123034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200" y="17103885"/>
            <a:ext cx="2880000" cy="576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fld id="{9B3895B8-0BD6-4EDC-959F-D82D66CA15D6}" type="datetimeFigureOut">
              <a:rPr lang="cs-CZ" smtClean="0"/>
              <a:pPr/>
              <a:t>05.02.2025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200" y="17103885"/>
            <a:ext cx="16127999" cy="576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7200" y="17103885"/>
            <a:ext cx="2880000" cy="576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:a16="http://schemas.microsoft.com/office/drawing/2014/main" id="{3C895B8F-B083-4AB2-ABAF-76FFED21E58B}"/>
              </a:ext>
            </a:extLst>
          </p:cNvPr>
          <p:cNvCxnSpPr/>
          <p:nvPr userDrawn="1"/>
        </p:nvCxnSpPr>
        <p:spPr>
          <a:xfrm>
            <a:off x="23929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:a16="http://schemas.microsoft.com/office/drawing/2014/main" id="{E20CCA9D-0858-4D06-AD11-DB0C32CCCB3F}"/>
              </a:ext>
            </a:extLst>
          </p:cNvPr>
          <p:cNvCxnSpPr/>
          <p:nvPr userDrawn="1"/>
        </p:nvCxnSpPr>
        <p:spPr>
          <a:xfrm>
            <a:off x="23137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:a16="http://schemas.microsoft.com/office/drawing/2014/main" id="{552F0DDD-210D-4D0D-B69E-49C20B18EE61}"/>
              </a:ext>
            </a:extLst>
          </p:cNvPr>
          <p:cNvCxnSpPr/>
          <p:nvPr userDrawn="1"/>
        </p:nvCxnSpPr>
        <p:spPr>
          <a:xfrm>
            <a:off x="1249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:a16="http://schemas.microsoft.com/office/drawing/2014/main" id="{4605B7AA-218E-4F0A-B999-802A12C3C648}"/>
              </a:ext>
            </a:extLst>
          </p:cNvPr>
          <p:cNvCxnSpPr/>
          <p:nvPr userDrawn="1"/>
        </p:nvCxnSpPr>
        <p:spPr>
          <a:xfrm>
            <a:off x="457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:a16="http://schemas.microsoft.com/office/drawing/2014/main" id="{02A43B78-8D94-4A2A-B8D6-D956D5628068}"/>
              </a:ext>
            </a:extLst>
          </p:cNvPr>
          <p:cNvCxnSpPr/>
          <p:nvPr userDrawn="1"/>
        </p:nvCxnSpPr>
        <p:spPr>
          <a:xfrm>
            <a:off x="0" y="17679935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:a16="http://schemas.microsoft.com/office/drawing/2014/main" id="{98DFABD4-A214-480D-94A5-1E1544CD332E}"/>
              </a:ext>
            </a:extLst>
          </p:cNvPr>
          <p:cNvCxnSpPr/>
          <p:nvPr userDrawn="1"/>
        </p:nvCxnSpPr>
        <p:spPr>
          <a:xfrm>
            <a:off x="0" y="16623843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:a16="http://schemas.microsoft.com/office/drawing/2014/main" id="{292E6A4A-D85F-47FA-88D3-6AFDEBD14EAC}"/>
              </a:ext>
            </a:extLst>
          </p:cNvPr>
          <p:cNvCxnSpPr/>
          <p:nvPr userDrawn="1"/>
        </p:nvCxnSpPr>
        <p:spPr>
          <a:xfrm>
            <a:off x="0" y="4320375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:a16="http://schemas.microsoft.com/office/drawing/2014/main" id="{CA282E34-2CFA-4C0E-88E6-0A81E1260065}"/>
              </a:ext>
            </a:extLst>
          </p:cNvPr>
          <p:cNvCxnSpPr/>
          <p:nvPr userDrawn="1"/>
        </p:nvCxnSpPr>
        <p:spPr>
          <a:xfrm>
            <a:off x="0" y="2640229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:a16="http://schemas.microsoft.com/office/drawing/2014/main" id="{0EB48E79-C8D3-4A13-B2EF-7C2BF5C2F322}"/>
              </a:ext>
            </a:extLst>
          </p:cNvPr>
          <p:cNvCxnSpPr/>
          <p:nvPr userDrawn="1"/>
        </p:nvCxnSpPr>
        <p:spPr>
          <a:xfrm>
            <a:off x="0" y="609653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4" r:id="rId13"/>
    <p:sldLayoutId id="2147483685" r:id="rId14"/>
    <p:sldLayoutId id="2147483682" r:id="rId15"/>
    <p:sldLayoutId id="2147483686" r:id="rId16"/>
  </p:sldLayoutIdLst>
  <p:txStyles>
    <p:titleStyle>
      <a:lvl1pPr algn="l" defTabSz="2438522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0024" indent="-480024" algn="l" defTabSz="2438522" rtl="0" eaLnBrk="1" latinLnBrk="0" hangingPunct="1">
        <a:lnSpc>
          <a:spcPct val="90000"/>
        </a:lnSpc>
        <a:spcBef>
          <a:spcPts val="2667"/>
        </a:spcBef>
        <a:buClr>
          <a:schemeClr val="accent2"/>
        </a:buClr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48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72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96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120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1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15075" userDrawn="1">
          <p15:clr>
            <a:srgbClr val="F26B43"/>
          </p15:clr>
        </p15:guide>
        <p15:guide id="5" orient="horz" pos="377" userDrawn="1">
          <p15:clr>
            <a:srgbClr val="F26B43"/>
          </p15:clr>
        </p15:guide>
        <p15:guide id="6" orient="horz" pos="11144" userDrawn="1">
          <p15:clr>
            <a:srgbClr val="F26B43"/>
          </p15:clr>
        </p15:guide>
        <p15:guide id="7" orient="horz" pos="1648" userDrawn="1">
          <p15:clr>
            <a:srgbClr val="F26B43"/>
          </p15:clr>
        </p15:guide>
        <p15:guide id="8" orient="horz" pos="2706" userDrawn="1">
          <p15:clr>
            <a:srgbClr val="F26B43"/>
          </p15:clr>
        </p15:guide>
        <p15:guide id="9" orient="horz" pos="10478" userDrawn="1">
          <p15:clr>
            <a:srgbClr val="F26B43"/>
          </p15:clr>
        </p15:guide>
        <p15:guide id="10" pos="786" userDrawn="1">
          <p15:clr>
            <a:srgbClr val="F26B43"/>
          </p15:clr>
        </p15:guide>
        <p15:guide id="11" pos="14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6B34F-1E89-8696-1FF3-F1AE58983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pro obrázek 17">
            <a:extLst>
              <a:ext uri="{FF2B5EF4-FFF2-40B4-BE49-F238E27FC236}">
                <a16:creationId xmlns:a16="http://schemas.microsoft.com/office/drawing/2014/main" id="{A5C11026-61D1-623A-9991-11153F399E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7" y="1320794"/>
            <a:ext cx="23472000" cy="15647999"/>
          </a:xfrm>
        </p:spPr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D05C7B8-B4E8-3B64-1F2C-E5CDCA29CC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6" y="6622473"/>
            <a:ext cx="17395795" cy="451658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2C6D4F-9F44-1C74-3B99-45F044279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7170" y="6623999"/>
            <a:ext cx="12330538" cy="4515055"/>
          </a:xfrm>
        </p:spPr>
        <p:txBody>
          <a:bodyPr/>
          <a:lstStyle/>
          <a:p>
            <a:r>
              <a:rPr lang="cs-CZ" dirty="0"/>
              <a:t>Webinář </a:t>
            </a:r>
            <a:br>
              <a:rPr lang="cs-CZ" dirty="0"/>
            </a:br>
            <a:r>
              <a:rPr lang="cs-CZ" dirty="0"/>
              <a:t>k jednotné žádosti 2025</a:t>
            </a:r>
            <a:br>
              <a:rPr lang="cs-CZ" dirty="0"/>
            </a:br>
            <a:br>
              <a:rPr lang="cs-CZ" dirty="0"/>
            </a:br>
            <a:r>
              <a:rPr lang="cs-CZ" dirty="0"/>
              <a:t>začínáme v 9.00 hod.</a:t>
            </a:r>
          </a:p>
        </p:txBody>
      </p:sp>
      <p:cxnSp>
        <p:nvCxnSpPr>
          <p:cNvPr id="9" name="Svislá linka">
            <a:extLst>
              <a:ext uri="{FF2B5EF4-FFF2-40B4-BE49-F238E27FC236}">
                <a16:creationId xmlns:a16="http://schemas.microsoft.com/office/drawing/2014/main" id="{3711264C-C54D-CA66-B363-F41E7534AE92}"/>
              </a:ext>
            </a:extLst>
          </p:cNvPr>
          <p:cNvCxnSpPr/>
          <p:nvPr/>
        </p:nvCxnSpPr>
        <p:spPr>
          <a:xfrm>
            <a:off x="10321200" y="736920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 MZe">
            <a:extLst>
              <a:ext uri="{FF2B5EF4-FFF2-40B4-BE49-F238E27FC236}">
                <a16:creationId xmlns:a16="http://schemas.microsoft.com/office/drawing/2014/main" id="{D35AD0F6-0C95-82C8-EF46-5044344BA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837200"/>
            <a:ext cx="3132000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87561" y="1121917"/>
            <a:ext cx="23203711" cy="16168556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Neprodukční plochy: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vyčlenění </a:t>
            </a:r>
            <a:r>
              <a:rPr lang="cs-CZ" sz="7800" b="1" dirty="0">
                <a:solidFill>
                  <a:srgbClr val="FF0000"/>
                </a:solidFill>
              </a:rPr>
              <a:t>5 %</a:t>
            </a:r>
            <a:r>
              <a:rPr lang="cs-CZ" sz="7800" dirty="0"/>
              <a:t> výměry R/U/G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není dílčí % pro úhory, jsou započitatelné všechny typy ploch, jen pro </a:t>
            </a:r>
            <a:r>
              <a:rPr lang="cs-CZ" sz="7800" b="1" dirty="0">
                <a:solidFill>
                  <a:srgbClr val="FF0000"/>
                </a:solidFill>
              </a:rPr>
              <a:t>MPL limit max. 60 %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koeficient pro </a:t>
            </a:r>
            <a:r>
              <a:rPr lang="cs-CZ" sz="7800" b="1" dirty="0">
                <a:solidFill>
                  <a:srgbClr val="FF0000"/>
                </a:solidFill>
              </a:rPr>
              <a:t>MPL 0,3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koeficient pro </a:t>
            </a:r>
            <a:r>
              <a:rPr lang="cs-CZ" sz="7800" b="1" dirty="0">
                <a:solidFill>
                  <a:srgbClr val="FF0000"/>
                </a:solidFill>
              </a:rPr>
              <a:t>PVN 0,5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koeficient pro </a:t>
            </a:r>
            <a:r>
              <a:rPr lang="cs-CZ" sz="7800" b="1" dirty="0" err="1">
                <a:solidFill>
                  <a:srgbClr val="FF0000"/>
                </a:solidFill>
              </a:rPr>
              <a:t>nektarodárný</a:t>
            </a:r>
            <a:r>
              <a:rPr lang="cs-CZ" sz="7800" b="1" dirty="0">
                <a:solidFill>
                  <a:srgbClr val="FF0000"/>
                </a:solidFill>
              </a:rPr>
              <a:t> úhor 1,5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revize koeficientů pro KP, nový KP = 3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koeficienty se používají jen pro účely naplnění podílu neprodukčních ploch  x  platba na výměru je na reálnou plochu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 </a:t>
            </a:r>
            <a:r>
              <a:rPr lang="cs-CZ" sz="7800" b="1" dirty="0">
                <a:solidFill>
                  <a:srgbClr val="FF0000"/>
                </a:solidFill>
              </a:rPr>
              <a:t>zrušena podmínka dvouletého trvání zeleného úhoru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127516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7B830-080C-4DAC-AE75-806198ED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43" y="623455"/>
            <a:ext cx="18962688" cy="917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/>
              <a:t>Základní </a:t>
            </a:r>
            <a:r>
              <a:rPr lang="cs-CZ" sz="6000" dirty="0" err="1"/>
              <a:t>celofaremní</a:t>
            </a:r>
            <a:r>
              <a:rPr lang="cs-CZ" sz="6000" dirty="0"/>
              <a:t> </a:t>
            </a:r>
            <a:r>
              <a:rPr lang="cs-CZ" sz="6000" dirty="0" err="1"/>
              <a:t>ekoplatba</a:t>
            </a:r>
            <a:r>
              <a:rPr lang="cs-CZ" sz="6000" dirty="0"/>
              <a:t> - R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673912B6-4EB7-453A-8780-F0D27422E4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737" y="1541030"/>
            <a:ext cx="22318607" cy="1612510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b="1" dirty="0">
                <a:solidFill>
                  <a:srgbClr val="538135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Vyčlenění ochranného pásu podél vodního toku</a:t>
            </a:r>
          </a:p>
          <a:p>
            <a:pPr marL="18034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6600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marL="18034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dirty="0">
                <a:latin typeface="Gill Sans MT" panose="020B0502020104020203" pitchFamily="34" charset="-18"/>
                <a:cs typeface="Arial" panose="020B0604020202020204" pitchFamily="34" charset="0"/>
              </a:rPr>
              <a:t>Na všech DPB /R ve vzdálenosti do 6 m od vody, pás minimálně 6 m široký</a:t>
            </a:r>
          </a:p>
          <a:p>
            <a:pPr marL="18034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dirty="0">
                <a:latin typeface="Gill Sans MT" panose="020B0502020104020203" pitchFamily="34" charset="-18"/>
                <a:cs typeface="Arial" panose="020B0604020202020204" pitchFamily="34" charset="0"/>
              </a:rPr>
              <a:t>Povinná plocha vymezena v LPIS; </a:t>
            </a:r>
            <a:r>
              <a:rPr lang="cs-CZ" sz="6600" b="1" dirty="0">
                <a:solidFill>
                  <a:srgbClr val="FF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předmětem aktualizace DPB </a:t>
            </a:r>
          </a:p>
          <a:p>
            <a:pPr marL="18034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dirty="0">
                <a:latin typeface="Gill Sans MT" panose="020B0502020104020203" pitchFamily="34" charset="-18"/>
                <a:cs typeface="Arial" panose="020B0604020202020204" pitchFamily="34" charset="0"/>
              </a:rPr>
              <a:t>Splnění podmínek = založení a udržování pásu na </a:t>
            </a:r>
            <a:r>
              <a:rPr lang="cs-CZ" sz="6600" b="1" dirty="0">
                <a:latin typeface="Gill Sans MT" panose="020B0502020104020203" pitchFamily="34" charset="-18"/>
                <a:cs typeface="Arial" panose="020B0604020202020204" pitchFamily="34" charset="0"/>
              </a:rPr>
              <a:t>min. 90 % plochy</a:t>
            </a:r>
          </a:p>
          <a:p>
            <a:pPr indent="-179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b="1" dirty="0">
                <a:latin typeface="Gill Sans MT" panose="020B0502020104020203" pitchFamily="34" charset="-18"/>
                <a:cs typeface="Arial" panose="020B0604020202020204" pitchFamily="34" charset="0"/>
              </a:rPr>
              <a:t>Porost pro ochranný pás:</a:t>
            </a:r>
          </a:p>
          <a:p>
            <a:pPr lvl="2" indent="-179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dirty="0">
                <a:latin typeface="Gill Sans MT" panose="020B0502020104020203" pitchFamily="34" charset="-18"/>
                <a:cs typeface="Arial" panose="020B0604020202020204" pitchFamily="34" charset="0"/>
              </a:rPr>
              <a:t>od 1. června do 31. října souvislý porost plodiny</a:t>
            </a:r>
          </a:p>
          <a:p>
            <a:pPr lvl="2" indent="-179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dirty="0">
                <a:latin typeface="Gill Sans MT" panose="020B0502020104020203" pitchFamily="34" charset="-18"/>
                <a:cs typeface="Arial" panose="020B0604020202020204" pitchFamily="34" charset="0"/>
              </a:rPr>
              <a:t>trávy (případně směsi s vybranými PVN - maximálně z 10 %)</a:t>
            </a:r>
          </a:p>
          <a:p>
            <a:pPr indent="-17970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600" b="1" dirty="0">
                <a:latin typeface="Gill Sans MT" panose="020B0502020104020203" pitchFamily="34" charset="-18"/>
                <a:cs typeface="Arial" panose="020B0604020202020204" pitchFamily="34" charset="0"/>
              </a:rPr>
              <a:t>údržba</a:t>
            </a:r>
            <a:r>
              <a:rPr lang="cs-CZ" sz="6600" dirty="0">
                <a:latin typeface="Gill Sans MT" panose="020B0502020104020203" pitchFamily="34" charset="-18"/>
                <a:cs typeface="Arial" panose="020B0604020202020204" pitchFamily="34" charset="0"/>
              </a:rPr>
              <a:t> sečí nebo mulčování v termínu do 31. srpna</a:t>
            </a:r>
          </a:p>
        </p:txBody>
      </p:sp>
    </p:spTree>
    <p:extLst>
      <p:ext uri="{BB962C8B-B14F-4D97-AF65-F5344CB8AC3E}">
        <p14:creationId xmlns:p14="http://schemas.microsoft.com/office/powerpoint/2010/main" val="223865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7B830-080C-4DAC-AE75-806198ED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43" y="623455"/>
            <a:ext cx="18962688" cy="917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/>
              <a:t>Základní </a:t>
            </a:r>
            <a:r>
              <a:rPr lang="cs-CZ" sz="6000" dirty="0" err="1"/>
              <a:t>celofaremní</a:t>
            </a:r>
            <a:r>
              <a:rPr lang="cs-CZ" sz="6000" dirty="0"/>
              <a:t> </a:t>
            </a:r>
            <a:r>
              <a:rPr lang="cs-CZ" sz="6000" dirty="0" err="1"/>
              <a:t>ekoplatba</a:t>
            </a:r>
            <a:r>
              <a:rPr lang="cs-CZ" sz="6000" dirty="0"/>
              <a:t> - T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673912B6-4EB7-453A-8780-F0D27422E4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2778" y="1541029"/>
            <a:ext cx="22326023" cy="1612510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6600" b="1" dirty="0">
                <a:solidFill>
                  <a:srgbClr val="538135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Provedení údržby, ponechání nepokosených ploch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6600" b="1" dirty="0">
                <a:solidFill>
                  <a:srgbClr val="538135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Zpětné zatravnění do 31. 10.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zatravnění </a:t>
            </a:r>
            <a:r>
              <a:rPr lang="cs-CZ" sz="6200" dirty="0" err="1">
                <a:latin typeface="Gill Sans MT" panose="020B0502020104020203" pitchFamily="34" charset="-18"/>
                <a:cs typeface="Arial" panose="020B0604020202020204" pitchFamily="34" charset="0"/>
              </a:rPr>
              <a:t>environmnetálně</a:t>
            </a: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 citlivých ploch a NATURA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zatravnění </a:t>
            </a:r>
            <a:r>
              <a:rPr lang="cs-CZ" sz="6200" b="1" dirty="0">
                <a:solidFill>
                  <a:srgbClr val="FF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ploch vymezených jako půda bohatá na uhlík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= nový DZES 2, plochy </a:t>
            </a:r>
            <a:r>
              <a:rPr lang="cs-CZ" sz="6200" b="1" dirty="0">
                <a:latin typeface="Gill Sans MT" panose="020B0502020104020203" pitchFamily="34" charset="-18"/>
                <a:cs typeface="Arial" panose="020B0604020202020204" pitchFamily="34" charset="0"/>
              </a:rPr>
              <a:t>vymezené v LPIS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DPB evidované v LPIS na žadatele ke dni podání žádosti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které historicky byly evidované v kultuře T /ECP nebo DZES 2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následně byly přeměněny na jinou kulturu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b="1" dirty="0">
                <a:latin typeface="Gill Sans MT" panose="020B0502020104020203" pitchFamily="34" charset="-18"/>
                <a:cs typeface="Arial" panose="020B0604020202020204" pitchFamily="34" charset="0"/>
              </a:rPr>
              <a:t>povinnost se váže k ploše, pokračuje v čase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6600" b="1" dirty="0">
                <a:solidFill>
                  <a:srgbClr val="538135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Zatravnění náhradou do 31. 10.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všechny ostatní T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DPB evidované v LPIS na žadatele od data podání žádosti předchozího kalendářního roku do data podání žádosti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dirty="0">
                <a:latin typeface="Gill Sans MT" panose="020B0502020104020203" pitchFamily="34" charset="-18"/>
                <a:cs typeface="Arial" panose="020B0604020202020204" pitchFamily="34" charset="0"/>
              </a:rPr>
              <a:t>které byly evidované v kultuře T a následně byly přeměněny na jinou kulturu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200" b="1" dirty="0">
                <a:latin typeface="Gill Sans MT" panose="020B0502020104020203" pitchFamily="34" charset="-18"/>
                <a:cs typeface="Arial" panose="020B0604020202020204" pitchFamily="34" charset="0"/>
              </a:rPr>
              <a:t>povinnost se váže k výměře a dotačnímu roku</a:t>
            </a:r>
          </a:p>
          <a:p>
            <a:pPr marL="480024" lvl="2" algn="just">
              <a:lnSpc>
                <a:spcPct val="110000"/>
              </a:lnSpc>
              <a:spcBef>
                <a:spcPts val="0"/>
              </a:spcBef>
            </a:pPr>
            <a:r>
              <a:rPr lang="cs-CZ" sz="6600" b="1" dirty="0">
                <a:solidFill>
                  <a:srgbClr val="FF0000"/>
                </a:solidFill>
                <a:latin typeface="Gill Sans MT" panose="020B0502020104020203" pitchFamily="34" charset="-18"/>
                <a:cs typeface="Times New Roman" panose="02020603050405020304" pitchFamily="18" charset="0"/>
              </a:rPr>
              <a:t>není možná změna na U, proběhly zpětné změny z T na U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6200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6200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marL="480024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6200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marL="270510" indent="-180340" algn="just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endParaRPr lang="cs-CZ" sz="6600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marL="270510" indent="-180340" algn="just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endParaRPr lang="cs-CZ" sz="6000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6000" dirty="0">
              <a:latin typeface="Gill Sans MT" panose="020B050202010402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6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A8C71-2BD1-496C-B9CD-870816A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053" y="1038226"/>
            <a:ext cx="20016788" cy="669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 err="1"/>
              <a:t>ekoplatba</a:t>
            </a:r>
            <a:r>
              <a:rPr lang="cs-CZ" sz="6000" dirty="0"/>
              <a:t> – prémiový stupeň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7558565F-B82E-46DF-804A-147506DD5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7431" y="2144604"/>
            <a:ext cx="23220362" cy="15533796"/>
          </a:xfrm>
        </p:spPr>
        <p:txBody>
          <a:bodyPr>
            <a:normAutofit lnSpcReduction="10000"/>
          </a:bodyPr>
          <a:lstStyle/>
          <a:p>
            <a:pPr marL="360363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7100" b="1" dirty="0"/>
              <a:t>2 podmínky souběžně:</a:t>
            </a:r>
          </a:p>
          <a:p>
            <a:pPr marL="360363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7100" b="1" dirty="0"/>
              <a:t>Vyčlenění neprodukčních ploch</a:t>
            </a:r>
            <a:endParaRPr lang="cs-CZ" sz="7100" dirty="0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 alespoň 7 %, z toho alespoň 2 % nadstavbové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 pouze úhory, ochranné pásy nebo krajinné prvky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 nadstavbové prvky = liniové prvky a krajinné prvky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dirty="0">
                <a:solidFill>
                  <a:srgbClr val="FF0000"/>
                </a:solidFill>
              </a:rPr>
              <a:t> </a:t>
            </a:r>
            <a:r>
              <a:rPr lang="cs-CZ" sz="7100" dirty="0"/>
              <a:t>možné podpořit</a:t>
            </a:r>
            <a:r>
              <a:rPr lang="cs-CZ" sz="7100" b="1" dirty="0"/>
              <a:t> </a:t>
            </a:r>
            <a:r>
              <a:rPr lang="cs-CZ" sz="7100" b="1" dirty="0">
                <a:solidFill>
                  <a:srgbClr val="FF0000"/>
                </a:solidFill>
              </a:rPr>
              <a:t>až 10 % nadstavbových ploch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dirty="0"/>
              <a:t> </a:t>
            </a:r>
            <a:r>
              <a:rPr lang="cs-CZ" sz="7100" b="1" dirty="0">
                <a:solidFill>
                  <a:srgbClr val="FF0000"/>
                </a:solidFill>
              </a:rPr>
              <a:t>zrušen limit šíře 30 m </a:t>
            </a:r>
            <a:r>
              <a:rPr lang="cs-CZ" sz="7100" dirty="0"/>
              <a:t>na AEKO plochy</a:t>
            </a:r>
          </a:p>
          <a:p>
            <a:pPr marL="360363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7100" b="1" dirty="0"/>
              <a:t>Ochranné pásy podél vodních toků</a:t>
            </a:r>
            <a:endParaRPr lang="cs-CZ" sz="7100" dirty="0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 na DPB ve vzdálenosti do 10 m od vody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 alespoň 12 m široké, travní směsi – předpoklad víceletého porostu,  nehnojené, bez POR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7100" dirty="0"/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7100" b="1" dirty="0"/>
              <a:t>Doporučení EK do budoucna – navýšit sazbu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34641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53816" y="1191492"/>
            <a:ext cx="23009748" cy="1679170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Ekoplatba</a:t>
            </a: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na podporu pásového střídání plodin: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posouzení souladu s certifikovanou metodikou pro pásové střídání plodin Státním pozemkovým úřadem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způsobilé DPB: </a:t>
            </a:r>
            <a:r>
              <a:rPr lang="cs-CZ" sz="7200" b="1" dirty="0"/>
              <a:t>nad 4 ha + v SEO / MEO-VR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ověřuje se: 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vhodnost plodin, protierozní opatření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geoprostorové umístění pásů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rozvržení neprodukčních ploch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 dokončuje se aplikace k rozvržení a </a:t>
            </a:r>
            <a:r>
              <a:rPr lang="cs-CZ" sz="7200" dirty="0" err="1"/>
              <a:t>odkontrolování</a:t>
            </a:r>
            <a:r>
              <a:rPr lang="cs-CZ" sz="7200" dirty="0"/>
              <a:t> správného nastavení parametrů – na webu SPÚ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b="1" dirty="0"/>
              <a:t>příloha k JŽ = potvrzení SPÚ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b="1" dirty="0"/>
              <a:t>do  30. 11. potvrzení SPÚ o správném provedení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72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174678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B6EB-DADC-1F9A-C058-5224C3EB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7A97FE64-F0AB-FE48-3512-D59FFF4A0D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713" y="748940"/>
            <a:ext cx="22697760" cy="1679170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Ekoplatba</a:t>
            </a: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na podporu udržitelného hospodaření s živinami: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200" dirty="0"/>
              <a:t>bilanční hospodaření s dusíkem a fosforem – průměr na 1 ha orné půdy</a:t>
            </a:r>
            <a:endParaRPr lang="cs-CZ" altLang="cs-CZ" sz="71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100" dirty="0"/>
              <a:t>cíl = udržovat </a:t>
            </a:r>
            <a:r>
              <a:rPr lang="cs-CZ" altLang="cs-CZ" sz="7100" b="1" dirty="0"/>
              <a:t>vhodný obsah fosforu v půdě</a:t>
            </a:r>
            <a:r>
              <a:rPr lang="cs-CZ" altLang="cs-CZ" sz="7100" dirty="0"/>
              <a:t> </a:t>
            </a:r>
            <a:r>
              <a:rPr lang="cs-CZ" altLang="cs-CZ" sz="7100" b="1" dirty="0"/>
              <a:t>a nepřehnojovat dusíkem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100" b="1" dirty="0"/>
              <a:t>Fosfor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200" dirty="0"/>
              <a:t>pro nahrazení fosforem stanoveny koeficienty - při průměrném nahrazovacím koeficientu pod 0,3 nelze o </a:t>
            </a:r>
            <a:r>
              <a:rPr lang="cs-CZ" altLang="cs-CZ" sz="7200" dirty="0" err="1"/>
              <a:t>ekoplatbu</a:t>
            </a:r>
            <a:r>
              <a:rPr lang="cs-CZ" altLang="cs-CZ" sz="7200" dirty="0"/>
              <a:t> žádat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200" dirty="0"/>
              <a:t>odběr - na základě produktů sklizených v kalendářním roce 2024, dodání - za hospodářský rok 2024/2025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200" b="1" dirty="0"/>
              <a:t>Dusík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200" dirty="0"/>
              <a:t>max. limit bilančního přebytku = 60 kg N / ha orné půdy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7200" dirty="0"/>
              <a:t>dodání - za hospodářský rok 2024/2025, odběr - na základě produktů sklizených v kalendářním roce 2025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sz="72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sz="71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3685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263" y="648940"/>
            <a:ext cx="20972231" cy="1977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krajinné prvky – změna evidence v </a:t>
            </a:r>
            <a:r>
              <a:rPr lang="cs-CZ" sz="6600" dirty="0" err="1"/>
              <a:t>lpis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00603" y="2460612"/>
            <a:ext cx="22435252" cy="1452744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6600" dirty="0"/>
              <a:t>dosud rozlišovány:</a:t>
            </a:r>
          </a:p>
          <a:p>
            <a:pPr marL="1702998" lvl="3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6600" dirty="0"/>
              <a:t>KP „vnitřní“ – na ploše dílu půdního bloku, obklopeny zemědělsky obhospodařovanou půdou</a:t>
            </a:r>
          </a:p>
          <a:p>
            <a:pPr marL="1702998" lvl="3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6600" dirty="0"/>
              <a:t>KP „vnější“ – nejsou součástí plochy DPB, není nárok na platbu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6600" dirty="0"/>
              <a:t>od roku 2025 změna pojetí:</a:t>
            </a:r>
          </a:p>
          <a:p>
            <a:pPr marL="1702998" lvl="3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6600" dirty="0"/>
              <a:t>zohlední se a do plochy DPB zahrnou i krajinné prvky dosud posuzované jako „vnější“</a:t>
            </a:r>
          </a:p>
          <a:p>
            <a:pPr marL="1702998" lvl="3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6600" dirty="0"/>
              <a:t>alespoň </a:t>
            </a:r>
            <a:r>
              <a:rPr lang="cs-CZ" sz="6600" b="1" dirty="0"/>
              <a:t>50 % výměry KP bylo historicky zemědělsky obhospodařovanou plochou</a:t>
            </a:r>
          </a:p>
          <a:p>
            <a:pPr marL="1702998" lvl="3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6600" dirty="0"/>
              <a:t>je prokázán </a:t>
            </a:r>
            <a:r>
              <a:rPr lang="cs-CZ" sz="6600" b="1" dirty="0"/>
              <a:t>právní důvod užívání</a:t>
            </a:r>
          </a:p>
          <a:p>
            <a:pPr marL="1702998" lvl="3" indent="-285750" algn="just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sz="5400" b="1" dirty="0"/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361725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263" y="648940"/>
            <a:ext cx="20972231" cy="1977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 err="1"/>
              <a:t>Ekoplatba</a:t>
            </a:r>
            <a:r>
              <a:rPr lang="cs-CZ" sz="6600" dirty="0"/>
              <a:t> na výměru nově založených krajinných prvků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323970" y="2625969"/>
            <a:ext cx="21714816" cy="14527442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platba na výměru nového KP – ne na založení samotné, minimální výměra 100 m</a:t>
            </a:r>
            <a:r>
              <a:rPr lang="cs-CZ" sz="6600" baseline="30000" dirty="0"/>
              <a:t>2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vznik KP po 1. 1. 2025, datum vzniku evidován v LPIS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platba omezena na max. 50 % výměry půdy evidované v LPIS</a:t>
            </a:r>
          </a:p>
          <a:p>
            <a:pPr marL="1417248" lvl="3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71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1417248" lvl="3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71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Ekoplatba</a:t>
            </a:r>
            <a:r>
              <a:rPr lang="cs-CZ" sz="7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na údržbu krajinných prvků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platba na výměru evidovaného KP, minimální výměra 100 m</a:t>
            </a:r>
            <a:r>
              <a:rPr lang="cs-CZ" sz="6600" baseline="30000" dirty="0"/>
              <a:t>2</a:t>
            </a:r>
            <a:endParaRPr lang="cs-CZ" sz="6600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podmínky = udržovat KP v dobrém stavu:</a:t>
            </a:r>
          </a:p>
          <a:p>
            <a:pPr marL="1302948" lvl="4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seč nebo spasení části </a:t>
            </a:r>
            <a:r>
              <a:rPr lang="cs-CZ" sz="6600" dirty="0" err="1"/>
              <a:t>travobylinné</a:t>
            </a:r>
            <a:r>
              <a:rPr lang="cs-CZ" sz="6600" dirty="0"/>
              <a:t> plochy KP</a:t>
            </a:r>
          </a:p>
          <a:p>
            <a:pPr marL="1302948" lvl="4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dosazení chybějících / odumírajících dřevin</a:t>
            </a:r>
          </a:p>
          <a:p>
            <a:pPr marL="1302948" lvl="4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výchovný řez,  ochrana sazenic proti okusu</a:t>
            </a:r>
          </a:p>
          <a:p>
            <a:pPr marL="1302948" lvl="4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cs-CZ" sz="6600" dirty="0"/>
              <a:t>odstranění invazivních rostlin, odstranění odpadu</a:t>
            </a: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57825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264" y="648941"/>
            <a:ext cx="18421536" cy="12352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podmíněnost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1525" y="2133602"/>
            <a:ext cx="23024124" cy="14527442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Dzes</a:t>
            </a: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2 – ochrana půd bohatých na uhlík: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plochy vymezené </a:t>
            </a:r>
            <a:r>
              <a:rPr lang="cs-CZ" sz="7200" b="1" dirty="0"/>
              <a:t>v LPIS </a:t>
            </a:r>
            <a:r>
              <a:rPr lang="cs-CZ" sz="7200" dirty="0"/>
              <a:t>jako „polygony“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podmínky pro kultury T a R – vazba na další DZES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b="1" dirty="0"/>
              <a:t>zákaz rozorání na T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výjimky KP; KPÚ; 0,1 ha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b="1" dirty="0"/>
              <a:t>pokryvnost na R do 31. 12.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b="1" dirty="0"/>
              <a:t>zákaz orby na R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plochy nad 1 ha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(zákaz zřízení nové meliorace)</a:t>
            </a:r>
          </a:p>
        </p:txBody>
      </p:sp>
    </p:spTree>
    <p:extLst>
      <p:ext uri="{BB962C8B-B14F-4D97-AF65-F5344CB8AC3E}">
        <p14:creationId xmlns:p14="http://schemas.microsoft.com/office/powerpoint/2010/main" val="96369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444" y="444934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DZES 5 - Historický kontext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1523" y="1776631"/>
            <a:ext cx="23024124" cy="15738763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DZES 5 v předchozím období byl – míra smyvu 17 t/ha (cca 25 % orné půdy)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při schvalování Strategického plánu požadavek na sladění parametrů míry smyvu s tzv. protierozní vyhláškou – 9 t/ha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vyžádal si SEA hodnotitel a ŽP,  dále EK vyzvala k ještě přísnějšímu režimu, než je PEV, vyšší účinnost DZES 5 dlouhodobě prosazovaly environmentální nevládní organizace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ustavena </a:t>
            </a:r>
            <a:r>
              <a:rPr lang="cs-CZ" sz="9400" b="1" dirty="0"/>
              <a:t>odborná pracovní skupina</a:t>
            </a:r>
            <a:r>
              <a:rPr lang="cs-CZ" sz="9400" dirty="0"/>
              <a:t> za účasti akademické sféry, zemědělské praxe i environmentálních organizací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2023 a 2024 připraveno </a:t>
            </a:r>
            <a:r>
              <a:rPr lang="cs-CZ" sz="9400" b="1" dirty="0"/>
              <a:t>revidované nastavení DZES 5</a:t>
            </a:r>
            <a:endParaRPr lang="cs-CZ" sz="9400" dirty="0"/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rozšíření ploch pro DZES 5, úprava kategorií pozemků, revize </a:t>
            </a:r>
            <a:r>
              <a:rPr lang="cs-CZ" sz="9400" dirty="0" err="1"/>
              <a:t>půdoochranných</a:t>
            </a:r>
            <a:r>
              <a:rPr lang="cs-CZ" sz="9400" dirty="0"/>
              <a:t> </a:t>
            </a:r>
            <a:r>
              <a:rPr lang="cs-CZ" sz="9400" dirty="0" err="1"/>
              <a:t>technologí</a:t>
            </a:r>
            <a:endParaRPr lang="cs-CZ" sz="9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účinnost nové vrstvy v LPIS a nových </a:t>
            </a:r>
            <a:r>
              <a:rPr lang="cs-CZ" sz="9400" dirty="0" err="1"/>
              <a:t>půdoochranných</a:t>
            </a:r>
            <a:r>
              <a:rPr lang="cs-CZ" sz="9400" dirty="0"/>
              <a:t> technologií schválena ve Strategickém plánu </a:t>
            </a:r>
            <a:r>
              <a:rPr lang="cs-CZ" sz="9400" b="1" dirty="0"/>
              <a:t>od 1. 7. 2025</a:t>
            </a:r>
            <a:r>
              <a:rPr lang="cs-CZ" sz="9400" dirty="0"/>
              <a:t>.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71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0393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tráva, exteriér, kráva, strom&#10;&#10;Popis byl vytvořen automaticky">
            <a:extLst>
              <a:ext uri="{FF2B5EF4-FFF2-40B4-BE49-F238E27FC236}">
                <a16:creationId xmlns:a16="http://schemas.microsoft.com/office/drawing/2014/main" id="{C7A5C051-F810-4EA2-9FC3-657CC851F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 b="9096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4BDC7-9262-4CE9-A766-000479160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1"/>
            <a:ext cx="18288000" cy="3420000"/>
          </a:xfrm>
          <a:solidFill>
            <a:srgbClr val="FFFFFF">
              <a:alpha val="93000"/>
            </a:srgbClr>
          </a:solidFill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70383995-68CA-4FCF-849E-49D8F1AD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623" y="4140000"/>
            <a:ext cx="10016377" cy="720000"/>
          </a:xfrm>
        </p:spPr>
        <p:txBody>
          <a:bodyPr/>
          <a:lstStyle/>
          <a:p>
            <a:r>
              <a:rPr lang="cs-CZ" b="1" dirty="0"/>
              <a:t>Společná zemědělská politika 2023-27</a:t>
            </a:r>
          </a:p>
        </p:txBody>
      </p:sp>
      <p:sp>
        <p:nvSpPr>
          <p:cNvPr id="24" name="Nadpis snímku">
            <a:extLst>
              <a:ext uri="{FF2B5EF4-FFF2-40B4-BE49-F238E27FC236}">
                <a16:creationId xmlns:a16="http://schemas.microsoft.com/office/drawing/2014/main" id="{9B7D9F58-7A47-44F8-A1CF-4511D19F1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623" y="1990800"/>
            <a:ext cx="13466616" cy="1980000"/>
          </a:xfrm>
        </p:spPr>
        <p:txBody>
          <a:bodyPr/>
          <a:lstStyle/>
          <a:p>
            <a:pPr>
              <a:defRPr/>
            </a:pPr>
            <a:r>
              <a:rPr lang="cs-CZ" sz="5400" dirty="0"/>
              <a:t>Strategický plán SZP  </a:t>
            </a:r>
            <a:br>
              <a:rPr lang="cs-CZ" sz="5400" dirty="0"/>
            </a:br>
            <a:r>
              <a:rPr lang="cs-CZ" sz="5400" dirty="0"/>
              <a:t>přímé platby, podmíněnost - 2025</a:t>
            </a:r>
          </a:p>
        </p:txBody>
      </p:sp>
      <p:pic>
        <p:nvPicPr>
          <p:cNvPr id="19461" name="Logo MZe">
            <a:extLst>
              <a:ext uri="{FF2B5EF4-FFF2-40B4-BE49-F238E27FC236}">
                <a16:creationId xmlns:a16="http://schemas.microsoft.com/office/drawing/2014/main" id="{771A5625-ADF6-4571-B3F6-60F0A497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6" y="4843320"/>
            <a:ext cx="3276736" cy="14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Horizontální linka">
            <a:extLst>
              <a:ext uri="{FF2B5EF4-FFF2-40B4-BE49-F238E27FC236}">
                <a16:creationId xmlns:a16="http://schemas.microsoft.com/office/drawing/2014/main" id="{0DE4479D-A253-4FA7-ADB6-817C91C6FA60}"/>
              </a:ext>
            </a:extLst>
          </p:cNvPr>
          <p:cNvCxnSpPr>
            <a:cxnSpLocks/>
          </p:cNvCxnSpPr>
          <p:nvPr/>
        </p:nvCxnSpPr>
        <p:spPr>
          <a:xfrm>
            <a:off x="0" y="5042880"/>
            <a:ext cx="188033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Písmo, Elektricky modrá, logo&#10;&#10;Popis byl vytvořen automaticky">
            <a:extLst>
              <a:ext uri="{FF2B5EF4-FFF2-40B4-BE49-F238E27FC236}">
                <a16:creationId xmlns:a16="http://schemas.microsoft.com/office/drawing/2014/main" id="{677F099F-702A-7C04-750D-8F6EC05FA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1426"/>
            <a:ext cx="7922029" cy="227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vislá linka">
            <a:extLst>
              <a:ext uri="{FF2B5EF4-FFF2-40B4-BE49-F238E27FC236}">
                <a16:creationId xmlns:a16="http://schemas.microsoft.com/office/drawing/2014/main" id="{6C420AD6-6CF9-A537-868E-84608CE1B934}"/>
              </a:ext>
            </a:extLst>
          </p:cNvPr>
          <p:cNvCxnSpPr/>
          <p:nvPr/>
        </p:nvCxnSpPr>
        <p:spPr>
          <a:xfrm>
            <a:off x="4330932" y="199080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 MZe">
            <a:extLst>
              <a:ext uri="{FF2B5EF4-FFF2-40B4-BE49-F238E27FC236}">
                <a16:creationId xmlns:a16="http://schemas.microsoft.com/office/drawing/2014/main" id="{A35F1113-123D-6A1D-B3B1-C5CC0E08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6" y="2556525"/>
            <a:ext cx="3276736" cy="14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9EB2-E6B2-604A-F7FF-CF15343AE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44EBB-E1D3-B849-983A-EF941F71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DZES 5 - Stav příprav II. pol. 2024 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5BFDF5AE-4E35-FB86-11AD-74406A3F88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185" y="2089997"/>
            <a:ext cx="23480803" cy="15311312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návazně na modifikaci SP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upraveno nařízení vlády k podmíněnosti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aktualizována metodická příručka pro zemědělce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zahájeno proškolení zemědělských poradců.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s narůstající informovaností se zemědělské organizace obrátily na pana ministra se </a:t>
            </a:r>
            <a:r>
              <a:rPr lang="cs-CZ" sz="9400" b="1" dirty="0"/>
              <a:t>žádostí o přehodnocení nastavení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vzneseny připomínky: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nadměrně komplikovaný systém, nízká srozumitelnost pro zemědělce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ve specifických situacích si nastavení vyžaduje velmi nákladné řešení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dirty="0"/>
              <a:t>byrokratická zátěž a komplikovaná proveditelnost.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49722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9B2AE-ED01-581E-CE7D-914375909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66950-2F42-7D15-096F-EACD824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Návrh na úpravu </a:t>
            </a:r>
            <a:r>
              <a:rPr lang="cs-CZ" sz="6600" dirty="0" err="1"/>
              <a:t>dzes</a:t>
            </a:r>
            <a:r>
              <a:rPr lang="cs-CZ" sz="6600" dirty="0"/>
              <a:t> 5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973F246C-C116-3CE4-128B-E55D3B42FA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2644179"/>
            <a:ext cx="23480803" cy="13438012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návrh po detailní technické diskusi se všemi zaangažovanými partnery Strategického plánu: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pro plochy MEO I a MEO II využít </a:t>
            </a:r>
            <a:r>
              <a:rPr lang="cs-CZ" sz="6600" b="1" dirty="0"/>
              <a:t>Monitoringu eroze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umožnit volbu protierozního opatření dle vlastního uvážení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cíl = zabránění vzniku erozní události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výskyt erozní události = porušení DZES 5 (pokud nebylo přijato dostatečné protierozní opatření) 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4887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6896A-1A8F-4091-6116-03C27030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10" y="3034712"/>
            <a:ext cx="22495377" cy="1044898"/>
          </a:xfrm>
        </p:spPr>
        <p:txBody>
          <a:bodyPr>
            <a:normAutofit/>
          </a:bodyPr>
          <a:lstStyle/>
          <a:p>
            <a:r>
              <a:rPr lang="cs-CZ" b="1" dirty="0"/>
              <a:t>Kontrola DZES 5 - SZIF		Monitoring eroze - SPÚ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F6655C-E425-833D-0EE2-E13DA4087843}"/>
              </a:ext>
            </a:extLst>
          </p:cNvPr>
          <p:cNvSpPr txBox="1"/>
          <p:nvPr/>
        </p:nvSpPr>
        <p:spPr>
          <a:xfrm>
            <a:off x="1676618" y="4698459"/>
            <a:ext cx="5300586" cy="230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b="1" dirty="0"/>
              <a:t>Kontrola SEO</a:t>
            </a:r>
          </a:p>
          <a:p>
            <a:r>
              <a:rPr lang="cs-CZ" sz="2400" b="1" dirty="0"/>
              <a:t>Zákaz širokořádkových plodin</a:t>
            </a:r>
          </a:p>
          <a:p>
            <a:r>
              <a:rPr lang="cs-CZ" sz="2400" b="1" dirty="0"/>
              <a:t>Obiloviny a řepka jen s POT</a:t>
            </a:r>
          </a:p>
          <a:p>
            <a:r>
              <a:rPr lang="cs-CZ" sz="2400" dirty="0"/>
              <a:t>(POT = </a:t>
            </a:r>
            <a:r>
              <a:rPr lang="cs-CZ" sz="2400" dirty="0" err="1"/>
              <a:t>půdoochranná</a:t>
            </a:r>
            <a:r>
              <a:rPr lang="cs-CZ" sz="2400" dirty="0"/>
              <a:t> technologie)</a:t>
            </a:r>
          </a:p>
          <a:p>
            <a:pPr marL="571586" indent="-571586" algn="ctr">
              <a:buFontTx/>
              <a:buChar char="-"/>
            </a:pPr>
            <a:endParaRPr lang="cs-CZ" sz="3601" b="1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0CAD84F-202F-5542-DCFC-0FA4C717704B}"/>
              </a:ext>
            </a:extLst>
          </p:cNvPr>
          <p:cNvSpPr/>
          <p:nvPr/>
        </p:nvSpPr>
        <p:spPr>
          <a:xfrm>
            <a:off x="1159080" y="4472507"/>
            <a:ext cx="5774028" cy="240097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6540D7C-3F46-2709-A816-75D2E259B6F0}"/>
              </a:ext>
            </a:extLst>
          </p:cNvPr>
          <p:cNvSpPr/>
          <p:nvPr/>
        </p:nvSpPr>
        <p:spPr>
          <a:xfrm>
            <a:off x="13403978" y="8031041"/>
            <a:ext cx="5496084" cy="14116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A28373-F1B2-B08F-45F8-FC50FC7C055C}"/>
              </a:ext>
            </a:extLst>
          </p:cNvPr>
          <p:cNvSpPr txBox="1"/>
          <p:nvPr/>
        </p:nvSpPr>
        <p:spPr>
          <a:xfrm>
            <a:off x="13473288" y="8210471"/>
            <a:ext cx="5300586" cy="175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b="1" dirty="0"/>
              <a:t>Posouzení erozní události</a:t>
            </a:r>
          </a:p>
          <a:p>
            <a:pPr marL="571586" indent="-571586" algn="ctr">
              <a:buFontTx/>
              <a:buChar char="-"/>
            </a:pPr>
            <a:endParaRPr lang="cs-CZ" sz="3601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A9AC1B0-E806-3849-FC53-8582E6B011A1}"/>
              </a:ext>
            </a:extLst>
          </p:cNvPr>
          <p:cNvSpPr txBox="1"/>
          <p:nvPr/>
        </p:nvSpPr>
        <p:spPr>
          <a:xfrm>
            <a:off x="19805152" y="4401700"/>
            <a:ext cx="2510447" cy="120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b="1" dirty="0"/>
              <a:t>Podnět vlastníka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784297C-E76B-36B1-01DA-DEA0CB19358A}"/>
              </a:ext>
            </a:extLst>
          </p:cNvPr>
          <p:cNvSpPr/>
          <p:nvPr/>
        </p:nvSpPr>
        <p:spPr>
          <a:xfrm>
            <a:off x="13712440" y="4214344"/>
            <a:ext cx="4666402" cy="263710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99B0E128-7AB7-DD83-0233-6966A5C6CCB1}"/>
              </a:ext>
            </a:extLst>
          </p:cNvPr>
          <p:cNvSpPr/>
          <p:nvPr/>
        </p:nvSpPr>
        <p:spPr>
          <a:xfrm>
            <a:off x="19476930" y="4351435"/>
            <a:ext cx="3166894" cy="12478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0B0CB4F-0C75-FA39-1FCF-22050BF9D3EE}"/>
              </a:ext>
            </a:extLst>
          </p:cNvPr>
          <p:cNvSpPr txBox="1"/>
          <p:nvPr/>
        </p:nvSpPr>
        <p:spPr>
          <a:xfrm>
            <a:off x="14426696" y="4400817"/>
            <a:ext cx="3237888" cy="230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b="1" dirty="0"/>
              <a:t>Ohlášení erozní události</a:t>
            </a:r>
          </a:p>
          <a:p>
            <a:pPr algn="ctr"/>
            <a:r>
              <a:rPr lang="cs-CZ" sz="3601" b="1" dirty="0"/>
              <a:t>na SPÚ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39EADD-A372-54D3-1546-E2ACFC088D18}"/>
              </a:ext>
            </a:extLst>
          </p:cNvPr>
          <p:cNvSpPr txBox="1"/>
          <p:nvPr/>
        </p:nvSpPr>
        <p:spPr>
          <a:xfrm>
            <a:off x="19776680" y="5923136"/>
            <a:ext cx="2510447" cy="120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b="1" dirty="0"/>
              <a:t>Podnět obce 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B0EEA9F-7626-B658-2F21-CE4146BC1A33}"/>
              </a:ext>
            </a:extLst>
          </p:cNvPr>
          <p:cNvSpPr/>
          <p:nvPr/>
        </p:nvSpPr>
        <p:spPr>
          <a:xfrm>
            <a:off x="9946107" y="7537025"/>
            <a:ext cx="2793542" cy="15533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376C66-2444-1564-234D-6F068DC32F26}"/>
              </a:ext>
            </a:extLst>
          </p:cNvPr>
          <p:cNvSpPr/>
          <p:nvPr/>
        </p:nvSpPr>
        <p:spPr>
          <a:xfrm>
            <a:off x="19448457" y="7495044"/>
            <a:ext cx="3166894" cy="12478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DA29D37F-7033-D7BE-22E1-B4961BDD1212}"/>
              </a:ext>
            </a:extLst>
          </p:cNvPr>
          <p:cNvSpPr/>
          <p:nvPr/>
        </p:nvSpPr>
        <p:spPr>
          <a:xfrm>
            <a:off x="19476930" y="5906832"/>
            <a:ext cx="3166894" cy="12478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7DE55E50-44C4-54DA-F05C-B7E581B30D2E}"/>
              </a:ext>
            </a:extLst>
          </p:cNvPr>
          <p:cNvSpPr/>
          <p:nvPr/>
        </p:nvSpPr>
        <p:spPr>
          <a:xfrm>
            <a:off x="406821" y="7926879"/>
            <a:ext cx="5300586" cy="84487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20" name="Šipka: obousměrná svislá 19">
            <a:extLst>
              <a:ext uri="{FF2B5EF4-FFF2-40B4-BE49-F238E27FC236}">
                <a16:creationId xmlns:a16="http://schemas.microsoft.com/office/drawing/2014/main" id="{5243802B-F2DD-5CE4-3FC7-E6FF7A927023}"/>
              </a:ext>
            </a:extLst>
          </p:cNvPr>
          <p:cNvSpPr/>
          <p:nvPr/>
        </p:nvSpPr>
        <p:spPr>
          <a:xfrm>
            <a:off x="3750243" y="6827121"/>
            <a:ext cx="409287" cy="107082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10FF286-CF9C-CF95-A7B6-BD91BDF5FC08}"/>
              </a:ext>
            </a:extLst>
          </p:cNvPr>
          <p:cNvSpPr txBox="1"/>
          <p:nvPr/>
        </p:nvSpPr>
        <p:spPr>
          <a:xfrm>
            <a:off x="490414" y="8039377"/>
            <a:ext cx="5210811" cy="64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1" b="1" dirty="0"/>
              <a:t>Zběžné zhlédnutí MEO</a:t>
            </a:r>
          </a:p>
        </p:txBody>
      </p:sp>
      <p:sp>
        <p:nvSpPr>
          <p:cNvPr id="23" name="Kosočtverec 22">
            <a:extLst>
              <a:ext uri="{FF2B5EF4-FFF2-40B4-BE49-F238E27FC236}">
                <a16:creationId xmlns:a16="http://schemas.microsoft.com/office/drawing/2014/main" id="{A854DA42-95DA-7B96-1C2B-7FFAEC36E37B}"/>
              </a:ext>
            </a:extLst>
          </p:cNvPr>
          <p:cNvSpPr/>
          <p:nvPr/>
        </p:nvSpPr>
        <p:spPr>
          <a:xfrm>
            <a:off x="6575382" y="7266373"/>
            <a:ext cx="2793542" cy="2218709"/>
          </a:xfrm>
          <a:prstGeom prst="diamond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523BFFA-2B33-0A91-3D1F-1B7A215102ED}"/>
              </a:ext>
            </a:extLst>
          </p:cNvPr>
          <p:cNvSpPr txBox="1"/>
          <p:nvPr/>
        </p:nvSpPr>
        <p:spPr>
          <a:xfrm>
            <a:off x="6314770" y="7851956"/>
            <a:ext cx="317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Podezření </a:t>
            </a:r>
          </a:p>
          <a:p>
            <a:pPr algn="ctr"/>
            <a:r>
              <a:rPr lang="cs-CZ" sz="2400" b="1" dirty="0"/>
              <a:t>na projev eroze</a:t>
            </a:r>
          </a:p>
        </p:txBody>
      </p:sp>
      <p:sp>
        <p:nvSpPr>
          <p:cNvPr id="30" name="Kosočtverec 29">
            <a:extLst>
              <a:ext uri="{FF2B5EF4-FFF2-40B4-BE49-F238E27FC236}">
                <a16:creationId xmlns:a16="http://schemas.microsoft.com/office/drawing/2014/main" id="{A9DCF008-9091-7413-BF82-1C5D86A71050}"/>
              </a:ext>
            </a:extLst>
          </p:cNvPr>
          <p:cNvSpPr/>
          <p:nvPr/>
        </p:nvSpPr>
        <p:spPr>
          <a:xfrm>
            <a:off x="2580266" y="9900444"/>
            <a:ext cx="2793542" cy="2218709"/>
          </a:xfrm>
          <a:prstGeom prst="diamond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C4E25E5-DC23-7A55-7782-B4BCA7D58D5D}"/>
              </a:ext>
            </a:extLst>
          </p:cNvPr>
          <p:cNvSpPr txBox="1"/>
          <p:nvPr/>
        </p:nvSpPr>
        <p:spPr>
          <a:xfrm>
            <a:off x="2373157" y="10696497"/>
            <a:ext cx="317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Povinná POT na SEO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1461A7D7-5119-5820-C78A-F2BC113C2242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18378841" y="4975348"/>
            <a:ext cx="109808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80F28AB7-01AE-C340-DE1E-5C0213CF5900}"/>
              </a:ext>
            </a:extLst>
          </p:cNvPr>
          <p:cNvSpPr txBox="1"/>
          <p:nvPr/>
        </p:nvSpPr>
        <p:spPr>
          <a:xfrm>
            <a:off x="9916275" y="7795247"/>
            <a:ext cx="2793542" cy="120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b="1" dirty="0"/>
              <a:t>Podnět SZIF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4EC5AA6-6BCF-1DBE-EE98-83BD8A0A0741}"/>
              </a:ext>
            </a:extLst>
          </p:cNvPr>
          <p:cNvSpPr txBox="1"/>
          <p:nvPr/>
        </p:nvSpPr>
        <p:spPr>
          <a:xfrm>
            <a:off x="19418624" y="7478924"/>
            <a:ext cx="3166892" cy="120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1" b="1" dirty="0"/>
              <a:t>Podnět jiného subjektu</a:t>
            </a:r>
          </a:p>
        </p:txBody>
      </p:sp>
      <p:cxnSp>
        <p:nvCxnSpPr>
          <p:cNvPr id="52" name="Spojnice: pravoúhlá 51">
            <a:extLst>
              <a:ext uri="{FF2B5EF4-FFF2-40B4-BE49-F238E27FC236}">
                <a16:creationId xmlns:a16="http://schemas.microsoft.com/office/drawing/2014/main" id="{D2E61D76-2477-26B4-F695-D0036A39C8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59081" y="10976859"/>
            <a:ext cx="1468579" cy="28104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pojnice: pravoúhlá 52">
            <a:extLst>
              <a:ext uri="{FF2B5EF4-FFF2-40B4-BE49-F238E27FC236}">
                <a16:creationId xmlns:a16="http://schemas.microsoft.com/office/drawing/2014/main" id="{C7D48069-1675-873D-4369-AAF52757DD67}"/>
              </a:ext>
            </a:extLst>
          </p:cNvPr>
          <p:cNvCxnSpPr>
            <a:cxnSpLocks/>
          </p:cNvCxnSpPr>
          <p:nvPr/>
        </p:nvCxnSpPr>
        <p:spPr>
          <a:xfrm>
            <a:off x="5373807" y="10976859"/>
            <a:ext cx="1326677" cy="28104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BCAE936C-2B1D-9DEA-98AF-122DB11BA29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18378841" y="5119118"/>
            <a:ext cx="1098089" cy="1411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B9833B87-F0E5-4CC0-94E2-8FF0A263C08B}"/>
              </a:ext>
            </a:extLst>
          </p:cNvPr>
          <p:cNvCxnSpPr>
            <a:cxnSpLocks/>
            <a:stCxn id="51" idx="1"/>
            <a:endCxn id="11" idx="3"/>
          </p:cNvCxnSpPr>
          <p:nvPr/>
        </p:nvCxnSpPr>
        <p:spPr>
          <a:xfrm flipH="1" flipV="1">
            <a:off x="18378842" y="5532898"/>
            <a:ext cx="1039782" cy="2546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Šipka: dolů 59">
            <a:extLst>
              <a:ext uri="{FF2B5EF4-FFF2-40B4-BE49-F238E27FC236}">
                <a16:creationId xmlns:a16="http://schemas.microsoft.com/office/drawing/2014/main" id="{D2683133-2899-A598-165A-F7041DB49C62}"/>
              </a:ext>
            </a:extLst>
          </p:cNvPr>
          <p:cNvSpPr/>
          <p:nvPr/>
        </p:nvSpPr>
        <p:spPr>
          <a:xfrm>
            <a:off x="15977185" y="6851451"/>
            <a:ext cx="550748" cy="11795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0E7C0CDB-A550-8B24-A6DA-9C1688FA1A33}"/>
              </a:ext>
            </a:extLst>
          </p:cNvPr>
          <p:cNvSpPr txBox="1"/>
          <p:nvPr/>
        </p:nvSpPr>
        <p:spPr>
          <a:xfrm>
            <a:off x="14563212" y="10326579"/>
            <a:ext cx="31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Vyšší moc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36903CBD-43AE-4F19-540E-EF7C60AAED35}"/>
              </a:ext>
            </a:extLst>
          </p:cNvPr>
          <p:cNvSpPr txBox="1"/>
          <p:nvPr/>
        </p:nvSpPr>
        <p:spPr>
          <a:xfrm>
            <a:off x="17247592" y="12402747"/>
            <a:ext cx="31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Doporučená POT</a:t>
            </a:r>
          </a:p>
        </p:txBody>
      </p:sp>
      <p:sp>
        <p:nvSpPr>
          <p:cNvPr id="65" name="Kosočtverec 64">
            <a:extLst>
              <a:ext uri="{FF2B5EF4-FFF2-40B4-BE49-F238E27FC236}">
                <a16:creationId xmlns:a16="http://schemas.microsoft.com/office/drawing/2014/main" id="{41C456AD-2D9C-C65F-2AEC-6725BD78DD53}"/>
              </a:ext>
            </a:extLst>
          </p:cNvPr>
          <p:cNvSpPr/>
          <p:nvPr/>
        </p:nvSpPr>
        <p:spPr>
          <a:xfrm>
            <a:off x="17439631" y="11575774"/>
            <a:ext cx="2793542" cy="2218709"/>
          </a:xfrm>
          <a:prstGeom prst="diamond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66" name="Kosočtverec 65">
            <a:extLst>
              <a:ext uri="{FF2B5EF4-FFF2-40B4-BE49-F238E27FC236}">
                <a16:creationId xmlns:a16="http://schemas.microsoft.com/office/drawing/2014/main" id="{9240923F-C0DD-F8FA-1184-A36F89696DBA}"/>
              </a:ext>
            </a:extLst>
          </p:cNvPr>
          <p:cNvSpPr/>
          <p:nvPr/>
        </p:nvSpPr>
        <p:spPr>
          <a:xfrm>
            <a:off x="14723535" y="9900444"/>
            <a:ext cx="2793542" cy="2218709"/>
          </a:xfrm>
          <a:prstGeom prst="diamond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67" name="Obdélník: se zakulacenými rohy 66">
            <a:extLst>
              <a:ext uri="{FF2B5EF4-FFF2-40B4-BE49-F238E27FC236}">
                <a16:creationId xmlns:a16="http://schemas.microsoft.com/office/drawing/2014/main" id="{E4A43C81-CCE7-0B15-2E6A-EC67E8ED250A}"/>
              </a:ext>
            </a:extLst>
          </p:cNvPr>
          <p:cNvSpPr/>
          <p:nvPr/>
        </p:nvSpPr>
        <p:spPr>
          <a:xfrm>
            <a:off x="496597" y="13794484"/>
            <a:ext cx="2793542" cy="6057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479FF769-81E3-BD91-739E-66DE5384FD77}"/>
              </a:ext>
            </a:extLst>
          </p:cNvPr>
          <p:cNvSpPr txBox="1"/>
          <p:nvPr/>
        </p:nvSpPr>
        <p:spPr>
          <a:xfrm>
            <a:off x="1323468" y="10459836"/>
            <a:ext cx="10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ANO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DDE888C9-1189-02F6-877B-9BA13ADE013A}"/>
              </a:ext>
            </a:extLst>
          </p:cNvPr>
          <p:cNvSpPr txBox="1"/>
          <p:nvPr/>
        </p:nvSpPr>
        <p:spPr>
          <a:xfrm>
            <a:off x="5404563" y="10391658"/>
            <a:ext cx="10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</a:t>
            </a:r>
          </a:p>
        </p:txBody>
      </p: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B73C7C57-8092-ABBD-563B-033611935D7B}"/>
              </a:ext>
            </a:extLst>
          </p:cNvPr>
          <p:cNvCxnSpPr>
            <a:endCxn id="30" idx="0"/>
          </p:cNvCxnSpPr>
          <p:nvPr/>
        </p:nvCxnSpPr>
        <p:spPr>
          <a:xfrm>
            <a:off x="3977033" y="8771753"/>
            <a:ext cx="4" cy="112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délník: se zakulacenými rohy 73">
            <a:extLst>
              <a:ext uri="{FF2B5EF4-FFF2-40B4-BE49-F238E27FC236}">
                <a16:creationId xmlns:a16="http://schemas.microsoft.com/office/drawing/2014/main" id="{6A2EC36A-1C6F-90B8-3B5B-A1B679C102F1}"/>
              </a:ext>
            </a:extLst>
          </p:cNvPr>
          <p:cNvSpPr/>
          <p:nvPr/>
        </p:nvSpPr>
        <p:spPr>
          <a:xfrm>
            <a:off x="5296362" y="13845837"/>
            <a:ext cx="2793542" cy="6057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AE790B48-6A53-F7FE-1481-F8882955C939}"/>
              </a:ext>
            </a:extLst>
          </p:cNvPr>
          <p:cNvSpPr txBox="1"/>
          <p:nvPr/>
        </p:nvSpPr>
        <p:spPr>
          <a:xfrm>
            <a:off x="479214" y="13694926"/>
            <a:ext cx="2379394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dirty="0"/>
              <a:t>OK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2ECA65EB-331A-0ADF-722B-21D097A0FACF}"/>
              </a:ext>
            </a:extLst>
          </p:cNvPr>
          <p:cNvSpPr txBox="1"/>
          <p:nvPr/>
        </p:nvSpPr>
        <p:spPr>
          <a:xfrm>
            <a:off x="5104323" y="13735405"/>
            <a:ext cx="3177616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dirty="0"/>
              <a:t>sankce</a:t>
            </a:r>
          </a:p>
        </p:txBody>
      </p: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775D15D9-7D5D-43E3-D918-4A907BA477A7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16120306" y="9441296"/>
            <a:ext cx="0" cy="45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pojnice: pravoúhlá 97">
            <a:extLst>
              <a:ext uri="{FF2B5EF4-FFF2-40B4-BE49-F238E27FC236}">
                <a16:creationId xmlns:a16="http://schemas.microsoft.com/office/drawing/2014/main" id="{CDBC6CD2-3D13-7523-2DC0-8E2A44EA1128}"/>
              </a:ext>
            </a:extLst>
          </p:cNvPr>
          <p:cNvCxnSpPr>
            <a:stCxn id="66" idx="3"/>
            <a:endCxn id="65" idx="0"/>
          </p:cNvCxnSpPr>
          <p:nvPr/>
        </p:nvCxnSpPr>
        <p:spPr>
          <a:xfrm>
            <a:off x="17517077" y="11009800"/>
            <a:ext cx="1319326" cy="5659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D8EEC85D-D09E-35D3-383B-4B7966D61E99}"/>
              </a:ext>
            </a:extLst>
          </p:cNvPr>
          <p:cNvSpPr txBox="1"/>
          <p:nvPr/>
        </p:nvSpPr>
        <p:spPr>
          <a:xfrm>
            <a:off x="10938846" y="10685324"/>
            <a:ext cx="3177616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dirty="0"/>
              <a:t>OK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E84AE279-1A95-3921-8DD2-EA2B3C5E14F2}"/>
              </a:ext>
            </a:extLst>
          </p:cNvPr>
          <p:cNvSpPr txBox="1"/>
          <p:nvPr/>
        </p:nvSpPr>
        <p:spPr>
          <a:xfrm>
            <a:off x="20041468" y="13903069"/>
            <a:ext cx="3177616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dirty="0"/>
              <a:t>sankce</a:t>
            </a:r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3473B6F-DB55-63CB-CBD8-4881323F2E9B}"/>
              </a:ext>
            </a:extLst>
          </p:cNvPr>
          <p:cNvSpPr/>
          <p:nvPr/>
        </p:nvSpPr>
        <p:spPr>
          <a:xfrm>
            <a:off x="11130885" y="10767838"/>
            <a:ext cx="2793542" cy="6057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643A05FE-DFFB-D1C4-B7CC-6EBC98344A7D}"/>
              </a:ext>
            </a:extLst>
          </p:cNvPr>
          <p:cNvSpPr/>
          <p:nvPr/>
        </p:nvSpPr>
        <p:spPr>
          <a:xfrm>
            <a:off x="20136116" y="14046013"/>
            <a:ext cx="2793542" cy="6057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F5E56940-F9C2-0E7B-DF6B-ED50AEA5822C}"/>
              </a:ext>
            </a:extLst>
          </p:cNvPr>
          <p:cNvCxnSpPr>
            <a:stCxn id="66" idx="1"/>
          </p:cNvCxnSpPr>
          <p:nvPr/>
        </p:nvCxnSpPr>
        <p:spPr>
          <a:xfrm flipH="1">
            <a:off x="13924426" y="11009799"/>
            <a:ext cx="799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B76FC441-938D-34DE-BE0C-FB8FCAD979FE}"/>
              </a:ext>
            </a:extLst>
          </p:cNvPr>
          <p:cNvSpPr txBox="1"/>
          <p:nvPr/>
        </p:nvSpPr>
        <p:spPr>
          <a:xfrm>
            <a:off x="13931287" y="10516631"/>
            <a:ext cx="10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ANO</a:t>
            </a:r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B58FA816-E238-5960-1CD3-170B207BF7E7}"/>
              </a:ext>
            </a:extLst>
          </p:cNvPr>
          <p:cNvSpPr txBox="1"/>
          <p:nvPr/>
        </p:nvSpPr>
        <p:spPr>
          <a:xfrm>
            <a:off x="17746660" y="10421605"/>
            <a:ext cx="10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</a:t>
            </a: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3B5C84EE-735F-D093-B6B4-6DF699667390}"/>
              </a:ext>
            </a:extLst>
          </p:cNvPr>
          <p:cNvSpPr txBox="1"/>
          <p:nvPr/>
        </p:nvSpPr>
        <p:spPr>
          <a:xfrm>
            <a:off x="14723535" y="13922897"/>
            <a:ext cx="3177616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1" dirty="0"/>
              <a:t>„žlutá karta“</a:t>
            </a:r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29F8B580-F113-D9B5-37B2-2D67F0E5DFA9}"/>
              </a:ext>
            </a:extLst>
          </p:cNvPr>
          <p:cNvSpPr/>
          <p:nvPr/>
        </p:nvSpPr>
        <p:spPr>
          <a:xfrm>
            <a:off x="14723535" y="14047786"/>
            <a:ext cx="3177616" cy="5665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1"/>
          </a:p>
        </p:txBody>
      </p:sp>
      <p:cxnSp>
        <p:nvCxnSpPr>
          <p:cNvPr id="112" name="Spojnice: pravoúhlá 111">
            <a:extLst>
              <a:ext uri="{FF2B5EF4-FFF2-40B4-BE49-F238E27FC236}">
                <a16:creationId xmlns:a16="http://schemas.microsoft.com/office/drawing/2014/main" id="{82D52755-4B1F-8F0B-DDBE-F507ABC97D29}"/>
              </a:ext>
            </a:extLst>
          </p:cNvPr>
          <p:cNvCxnSpPr>
            <a:stCxn id="65" idx="3"/>
            <a:endCxn id="100" idx="0"/>
          </p:cNvCxnSpPr>
          <p:nvPr/>
        </p:nvCxnSpPr>
        <p:spPr>
          <a:xfrm>
            <a:off x="20233173" y="12685129"/>
            <a:ext cx="1397103" cy="12179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pojnice: pravoúhlá 113">
            <a:extLst>
              <a:ext uri="{FF2B5EF4-FFF2-40B4-BE49-F238E27FC236}">
                <a16:creationId xmlns:a16="http://schemas.microsoft.com/office/drawing/2014/main" id="{8F2894D8-090F-84F0-584B-40115AB40148}"/>
              </a:ext>
            </a:extLst>
          </p:cNvPr>
          <p:cNvCxnSpPr>
            <a:cxnSpLocks/>
            <a:stCxn id="65" idx="1"/>
            <a:endCxn id="108" idx="0"/>
          </p:cNvCxnSpPr>
          <p:nvPr/>
        </p:nvCxnSpPr>
        <p:spPr>
          <a:xfrm rot="10800000" flipV="1">
            <a:off x="16312343" y="12685129"/>
            <a:ext cx="1127288" cy="12377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5557810E-2884-FC97-DAA5-4B74D34D30F7}"/>
              </a:ext>
            </a:extLst>
          </p:cNvPr>
          <p:cNvSpPr txBox="1"/>
          <p:nvPr/>
        </p:nvSpPr>
        <p:spPr>
          <a:xfrm>
            <a:off x="16473198" y="12191561"/>
            <a:ext cx="10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ANO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110BAA65-E784-ACB9-7388-27490006D6B5}"/>
              </a:ext>
            </a:extLst>
          </p:cNvPr>
          <p:cNvSpPr txBox="1"/>
          <p:nvPr/>
        </p:nvSpPr>
        <p:spPr>
          <a:xfrm>
            <a:off x="20546768" y="12165903"/>
            <a:ext cx="10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</a:t>
            </a:r>
          </a:p>
        </p:txBody>
      </p:sp>
      <p:cxnSp>
        <p:nvCxnSpPr>
          <p:cNvPr id="125" name="Přímá spojnice se šipkou 124">
            <a:extLst>
              <a:ext uri="{FF2B5EF4-FFF2-40B4-BE49-F238E27FC236}">
                <a16:creationId xmlns:a16="http://schemas.microsoft.com/office/drawing/2014/main" id="{C17DAE33-95EF-73C0-0BBC-707607021B4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707407" y="8349316"/>
            <a:ext cx="855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se šipkou 128">
            <a:extLst>
              <a:ext uri="{FF2B5EF4-FFF2-40B4-BE49-F238E27FC236}">
                <a16:creationId xmlns:a16="http://schemas.microsoft.com/office/drawing/2014/main" id="{31719682-5AB2-5557-9879-114BCC80A7D4}"/>
              </a:ext>
            </a:extLst>
          </p:cNvPr>
          <p:cNvCxnSpPr>
            <a:stCxn id="25" idx="3"/>
            <a:endCxn id="16" idx="1"/>
          </p:cNvCxnSpPr>
          <p:nvPr/>
        </p:nvCxnSpPr>
        <p:spPr>
          <a:xfrm>
            <a:off x="9492386" y="8267455"/>
            <a:ext cx="453721" cy="4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pojnice: pravoúhlá 131">
            <a:extLst>
              <a:ext uri="{FF2B5EF4-FFF2-40B4-BE49-F238E27FC236}">
                <a16:creationId xmlns:a16="http://schemas.microsoft.com/office/drawing/2014/main" id="{5CF270F1-95B1-2FB5-27B7-C0B38DC89824}"/>
              </a:ext>
            </a:extLst>
          </p:cNvPr>
          <p:cNvCxnSpPr>
            <a:stCxn id="16" idx="0"/>
          </p:cNvCxnSpPr>
          <p:nvPr/>
        </p:nvCxnSpPr>
        <p:spPr>
          <a:xfrm rot="5400000" flipH="1" flipV="1">
            <a:off x="11399397" y="5223984"/>
            <a:ext cx="2256522" cy="2369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1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33EEC-E083-46A9-EEA4-77197379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05FD9-3E7C-CD71-3598-D7C3516B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722025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 err="1"/>
              <a:t>Dzes</a:t>
            </a:r>
            <a:r>
              <a:rPr lang="cs-CZ" sz="6600" dirty="0"/>
              <a:t> 5 - Souhrn podmínek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6DC6EA8E-2F6C-0D0B-EE44-8EFFF7B94A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232" y="1662546"/>
            <a:ext cx="23480803" cy="16182109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600" b="1" dirty="0"/>
              <a:t>Silně erozně ohrožené plochy: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800" dirty="0"/>
              <a:t>Zákaz pěstování širokořádkových plodin (kukuřice, brambory apod.)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800" dirty="0"/>
              <a:t>Povinnost realizovat </a:t>
            </a:r>
            <a:r>
              <a:rPr lang="cs-CZ" sz="9800" dirty="0" err="1"/>
              <a:t>půdoochrannou</a:t>
            </a:r>
            <a:r>
              <a:rPr lang="cs-CZ" sz="9800" dirty="0"/>
              <a:t> technologii pro řepku a jarní obiloviny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800" dirty="0"/>
              <a:t>Kontroly zajišťuje SZIF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600" b="1" dirty="0"/>
              <a:t>Mírně erozně ohrožené plochy s vysokým rizikem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600" dirty="0"/>
              <a:t>Doporučení realizovat </a:t>
            </a:r>
            <a:r>
              <a:rPr lang="cs-CZ" sz="9600" dirty="0" err="1"/>
              <a:t>půdoochrannou</a:t>
            </a:r>
            <a:r>
              <a:rPr lang="cs-CZ" sz="9600" dirty="0"/>
              <a:t> technologii pro řepku a jarní obiloviny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600" dirty="0"/>
              <a:t>Doporučení realizovat </a:t>
            </a:r>
            <a:r>
              <a:rPr lang="cs-CZ" sz="9600" dirty="0" err="1"/>
              <a:t>půdoochrannou</a:t>
            </a:r>
            <a:r>
              <a:rPr lang="cs-CZ" sz="9600" dirty="0"/>
              <a:t> technologii pro širokořádkové plodiny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600" dirty="0"/>
              <a:t>Kontroly prostřednictvím Monitoringu eroze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0600" b="1" dirty="0"/>
              <a:t>Mírně erozně ohrožené plochy s nízkým rizikem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600" dirty="0"/>
              <a:t>Doporučení realizovat </a:t>
            </a:r>
            <a:r>
              <a:rPr lang="cs-CZ" sz="9600" dirty="0" err="1"/>
              <a:t>půdoochrannou</a:t>
            </a:r>
            <a:r>
              <a:rPr lang="cs-CZ" sz="9600" dirty="0"/>
              <a:t> technologii pro širokořádkové plodiny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600" dirty="0"/>
              <a:t>Pěstování řepky a obilovin bez omezení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600" dirty="0"/>
              <a:t>Kontroly prostřednictvím Monitoringu eroze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88273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CD2C-5F88-3D2C-3BFB-AEAD81285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4CD9F-7488-BB27-A351-F5B01B8B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722025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 err="1"/>
              <a:t>Dzes</a:t>
            </a:r>
            <a:r>
              <a:rPr lang="cs-CZ" sz="6600" dirty="0"/>
              <a:t> 5 - diskutovaná témata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494B6715-BAE5-8117-C3E8-53A4170DED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1801092"/>
            <a:ext cx="23480803" cy="1576647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b="1" dirty="0"/>
              <a:t>Vyšší moc: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Potřeba zohlednit 2 kritéria: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úroveň konkrétního klimatického jevu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dlouhodobý postup hospodaření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b="1" dirty="0"/>
              <a:t>Žlutá karta: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Doporučení realizovat </a:t>
            </a:r>
            <a:r>
              <a:rPr lang="cs-CZ" sz="8500" dirty="0" err="1"/>
              <a:t>půdoochrannou</a:t>
            </a:r>
            <a:r>
              <a:rPr lang="cs-CZ" sz="8500" dirty="0"/>
              <a:t> technologii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Možnost „autorizovaného“ sestavení </a:t>
            </a:r>
            <a:r>
              <a:rPr lang="cs-CZ" sz="8500" dirty="0" err="1"/>
              <a:t>managentu</a:t>
            </a:r>
            <a:r>
              <a:rPr lang="cs-CZ" sz="8500" dirty="0"/>
              <a:t> nejvhodnějšího pro daný pozemek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9400" b="1" dirty="0"/>
              <a:t>Porušení: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Váže se ke konkrétnímu DPB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8500" dirty="0"/>
              <a:t>Posuzuje se souhrnně za hospodářský rok, nezohlední se opakování v 1 osevu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23997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4B1C-C7BF-85B7-3035-0DBCC4BD3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CF6F5F6A-7D40-5487-AC66-600C9582F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816" y="1191492"/>
            <a:ext cx="23259129" cy="1637607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DZES 5 - Cíle a Přínosy navrhované úpravy</a:t>
            </a:r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400" b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b="1" dirty="0"/>
              <a:t>posílit odpovědnost zemědělců za ochranu půdy </a:t>
            </a:r>
            <a:r>
              <a:rPr lang="cs-CZ" sz="7200" dirty="0"/>
              <a:t>oproti dosud uplatňovanému restriktivnímu nastavení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dirty="0"/>
              <a:t>minimalizovat administrativní zátěž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dirty="0"/>
              <a:t>využít běžící systémy protierozní ochrany = </a:t>
            </a:r>
            <a:r>
              <a:rPr lang="cs-CZ" sz="7200" b="1" dirty="0"/>
              <a:t>Monitoring eroze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dirty="0"/>
              <a:t>umožnit flexibilitu zemědělců pro individuální řešení protierozní ochrany pro daný pozemek s ohledem na jeho tvar, umístění, geografickou polohu, půdní vlastnosti apod.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dirty="0"/>
              <a:t>odstranit duplicity v systémech ochrany půdy, tzn. mezi DZES 5 a protierozní vyhláškou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b="1" dirty="0"/>
              <a:t>cílíme na výsledek, nikoliv preventivní postup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07707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4731-5E93-C47E-0520-C49CF67C8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A53102B-1912-5998-30B4-BD5E9DFB5D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816" y="1191492"/>
            <a:ext cx="23259129" cy="16376072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Dzes</a:t>
            </a: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5 - další postup</a:t>
            </a:r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400" b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b="1" dirty="0"/>
              <a:t>modifikace Strategického plánu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dirty="0"/>
              <a:t>zahajuje se per rollam hlasovací procedura Monitorovacího výboru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dirty="0"/>
              <a:t>následovat bude vyjednávání s EK – nutnost schvalovací procedury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7200" b="1" dirty="0"/>
              <a:t>předpokládané načasování </a:t>
            </a:r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sz="7200" b="1" dirty="0"/>
              <a:t>		= hospodářský rok 2025 / 2026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56191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9228" y="642649"/>
            <a:ext cx="18421536" cy="12352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Podmíněnost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1524" y="1884219"/>
            <a:ext cx="23397675" cy="14527442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Sociální </a:t>
            </a:r>
            <a:r>
              <a:rPr lang="cs-CZ" sz="6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kondicionalita</a:t>
            </a: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požadavky v oblasti zaměstnanosti a ochrany zdraví a bezpečnosti práce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obecně za ČR nesouhlas se zavedením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X   nezbytné z evropských předpisů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platné, běžně kontrolované požadavky, žádné duplicity</a:t>
            </a:r>
            <a:r>
              <a:rPr lang="cs-CZ" sz="6600" dirty="0"/>
              <a:t> kontrol, přebírání výsledků z pravomocných rozhodnutí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sankční postup: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uplatní se při národní sankci nad 30 000 Kč = 3 % plateb SZP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navýšení při národní sankci nad 300 000 Kč = 5 % plateb SZP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50240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4B1C-C7BF-85B7-3035-0DBCC4BD3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CF6F5F6A-7D40-5487-AC66-600C9582F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816" y="1191492"/>
            <a:ext cx="22298791" cy="1452744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Doporučení k jednotné žádosti</a:t>
            </a:r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400" b="1" dirty="0"/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7200" b="1" dirty="0"/>
              <a:t>Zkušenosti z odvolacích řízení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projít softwarové kontroly DZES 7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! sankce za opakované porušení = 10 %, navyšuje 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pečlivě projít JŽ (deklarace k zatravnění, správná </a:t>
            </a:r>
            <a:r>
              <a:rPr lang="cs-CZ" sz="7200"/>
              <a:t>deklarace plodin atd.)</a:t>
            </a:r>
            <a:endParaRPr lang="cs-CZ" sz="7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hlídat kontrolní období  - snaha sjednotit na 30. 9., ale není 100% pravidlem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sledovat a reagovat na upozornění (nálezy AMS, oznámení ke končícím kontrolním období atd.)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200" dirty="0"/>
              <a:t>včas ohlásit vyšší moc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3261393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pro obrázek 1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800"/>
            <a:ext cx="23472000" cy="15647999"/>
          </a:xfrm>
        </p:spPr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3AF0204-26E8-4165-A732-BF7CAACA4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1EC619-241E-451F-A24E-56421AA5D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DĚKUJi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cxnSp>
        <p:nvCxnSpPr>
          <p:cNvPr id="9" name="Svislá linka">
            <a:extLst>
              <a:ext uri="{FF2B5EF4-FFF2-40B4-BE49-F238E27FC236}">
                <a16:creationId xmlns:a16="http://schemas.microsoft.com/office/drawing/2014/main" id="{E8E5C449-5924-44BE-AF0F-87E977362123}"/>
              </a:ext>
            </a:extLst>
          </p:cNvPr>
          <p:cNvCxnSpPr/>
          <p:nvPr/>
        </p:nvCxnSpPr>
        <p:spPr>
          <a:xfrm>
            <a:off x="10321200" y="736920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 MZe">
            <a:extLst>
              <a:ext uri="{FF2B5EF4-FFF2-40B4-BE49-F238E27FC236}">
                <a16:creationId xmlns:a16="http://schemas.microsoft.com/office/drawing/2014/main" id="{737F2E1F-2363-41C6-B357-662CC3F47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837200"/>
            <a:ext cx="3132000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264" y="648940"/>
            <a:ext cx="17178338" cy="1235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7200" dirty="0"/>
              <a:t>Webináře k podmínkám SZP 2025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2034838"/>
            <a:ext cx="24070236" cy="1531186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Organizační informace: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Z jednání se pořizuje zvukový / obrazový záznam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2 prezentace: 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Podmíněnost a přímé platby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Intervence rozvoje venkova, které jsou součástí Jednotné žádosti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Po každé z prezentací prostor na dotazy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Možnost chatových dotazů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Prezentace včetně záznamů z webinářů budou uveřejněny na webu </a:t>
            </a:r>
            <a:r>
              <a:rPr lang="cs-CZ" sz="7100" dirty="0" err="1"/>
              <a:t>MZe</a:t>
            </a:r>
            <a:r>
              <a:rPr lang="cs-CZ" sz="7100" dirty="0"/>
              <a:t>, včetně zodpovězení dotazů z chatu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Aktualizace prezentací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71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během prezentací prosíme: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o vypnutý mikrofon a kameru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přihlášení se s dotazem prostřednictvím ikonky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b="1" dirty="0"/>
          </a:p>
        </p:txBody>
      </p:sp>
      <p:pic>
        <p:nvPicPr>
          <p:cNvPr id="4" name="Grafický objekt 3" descr="Zdvižená ruka se souvislou výplní">
            <a:extLst>
              <a:ext uri="{FF2B5EF4-FFF2-40B4-BE49-F238E27FC236}">
                <a16:creationId xmlns:a16="http://schemas.microsoft.com/office/drawing/2014/main" id="{D59F711D-3DEB-17A9-BE94-0A4578B4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43375" y="15439755"/>
            <a:ext cx="1629990" cy="16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838F-FC60-D3BF-973D-63290088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E7D50-36EC-C989-9EAF-9861A364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05" y="1266874"/>
            <a:ext cx="17178338" cy="1235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7200" dirty="0"/>
              <a:t>Webináře k podmínkám SZP 2025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41AF5F18-8B88-B00C-8783-E97BE7A19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802802"/>
            <a:ext cx="23802109" cy="12683983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základní informace o podmínkách a změnách oproti 2024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	ALE: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pro řadu NV není uzavřený legislativní proces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prezentace nemůže obsáhnout veškerý detail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předpokládané přijetí právních předpisů – konec I. Q 2025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průběžné uveřejnění metodických příruček k podmíněnosti a přímým platbám</a:t>
            </a:r>
          </a:p>
        </p:txBody>
      </p:sp>
    </p:spTree>
    <p:extLst>
      <p:ext uri="{BB962C8B-B14F-4D97-AF65-F5344CB8AC3E}">
        <p14:creationId xmlns:p14="http://schemas.microsoft.com/office/powerpoint/2010/main" val="35492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4187" y="672312"/>
            <a:ext cx="17178338" cy="669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/>
              <a:t>Aktivní zemědělec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3307" y="1710605"/>
            <a:ext cx="23460559" cy="16840632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b="1" dirty="0"/>
              <a:t>zemědělský podnikatel, evidence alespoň 1 ha nebo 1 VDJ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b="1" dirty="0"/>
              <a:t>vícekriteriální posouzení na základě dat z předchozího roku: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dirty="0"/>
              <a:t>do 5.000 € přímých plateb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dirty="0"/>
              <a:t>některá z činností nad rámec základních  - intenzita zvířat, podíl  VCS, </a:t>
            </a:r>
            <a:r>
              <a:rPr lang="cs-CZ" sz="26400" b="1" dirty="0">
                <a:solidFill>
                  <a:srgbClr val="FF0000"/>
                </a:solidFill>
              </a:rPr>
              <a:t>alespoň 10 % kultury „S“ v EZ </a:t>
            </a:r>
            <a:endParaRPr lang="cs-CZ" sz="26400" dirty="0"/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b="1" dirty="0"/>
              <a:t>stačí splnit 1 z variant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b="1" dirty="0"/>
              <a:t>příjmový test </a:t>
            </a:r>
            <a:r>
              <a:rPr lang="cs-CZ" sz="24000" dirty="0"/>
              <a:t>- zemědělské příjmy představují alespoň 30 % všech  – posuzován poslední účetně uzavřený rok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dirty="0"/>
              <a:t>dokládá se k jednotné žádosti: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dirty="0"/>
              <a:t> zprávou auditora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dirty="0"/>
              <a:t> alternativně formulářem výpočtu + daňové přiznání a doklady o příjmu na min. 30 %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b="1" dirty="0"/>
              <a:t>! soupis daňových dokladů</a:t>
            </a:r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5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4000" b="1" dirty="0"/>
              <a:t>podmínka se posuzuje průběžně za kontrolní období příslušné platby – pozor na ukončení / přerušení zemědělské činnosti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24000" b="1" dirty="0"/>
          </a:p>
          <a:p>
            <a:pPr marL="1439863" lvl="4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270236" lvl="1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5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7488" y="4961515"/>
            <a:ext cx="17178338" cy="669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 err="1"/>
              <a:t>redistributivní</a:t>
            </a:r>
            <a:r>
              <a:rPr lang="cs-CZ" sz="6000" dirty="0"/>
              <a:t> platba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55088" y="1620547"/>
            <a:ext cx="22585362" cy="264665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</a:t>
            </a:r>
            <a:r>
              <a:rPr lang="cs-CZ" sz="6000" b="1" dirty="0">
                <a:solidFill>
                  <a:srgbClr val="FF0000"/>
                </a:solidFill>
              </a:rPr>
              <a:t>doplněna deklarace odrůdy máku </a:t>
            </a:r>
            <a:r>
              <a:rPr lang="cs-CZ" sz="5400" dirty="0"/>
              <a:t>- </a:t>
            </a:r>
            <a:r>
              <a:rPr lang="cs-CZ" sz="6000" dirty="0"/>
              <a:t>souvisí se změnou zákona k omamným látkám, nahrazuje povinnost oznamování celním orgánům </a:t>
            </a:r>
          </a:p>
          <a:p>
            <a:pPr marL="960048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0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5400" b="1" dirty="0"/>
          </a:p>
          <a:p>
            <a:pPr marL="1439863" lvl="4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270236" lvl="1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8CE41EE-046A-6126-F5B2-0348D1D48942}"/>
              </a:ext>
            </a:extLst>
          </p:cNvPr>
          <p:cNvSpPr txBox="1">
            <a:spLocks/>
          </p:cNvSpPr>
          <p:nvPr/>
        </p:nvSpPr>
        <p:spPr>
          <a:xfrm>
            <a:off x="1824845" y="597468"/>
            <a:ext cx="17178338" cy="669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4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6000" dirty="0"/>
              <a:t>deklarace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465D17A-C166-15E1-4865-F92BA6CE380E}"/>
              </a:ext>
            </a:extLst>
          </p:cNvPr>
          <p:cNvSpPr txBox="1">
            <a:spLocks/>
          </p:cNvSpPr>
          <p:nvPr/>
        </p:nvSpPr>
        <p:spPr>
          <a:xfrm>
            <a:off x="1607488" y="6012915"/>
            <a:ext cx="22585362" cy="10656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80024" indent="-480024" algn="l" defTabSz="2438522" rtl="0" eaLnBrk="1" latinLnBrk="0" hangingPunct="1">
              <a:lnSpc>
                <a:spcPct val="90000"/>
              </a:lnSpc>
              <a:spcBef>
                <a:spcPts val="2667"/>
              </a:spcBef>
              <a:buClr>
                <a:schemeClr val="accent2"/>
              </a:buClr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048" indent="-480024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72" indent="-480024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480024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120" indent="-480024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platba „</a:t>
            </a:r>
            <a:r>
              <a:rPr lang="cs-CZ" sz="6000" b="1" dirty="0"/>
              <a:t>na první hektary</a:t>
            </a:r>
            <a:r>
              <a:rPr lang="cs-CZ" sz="6000" dirty="0"/>
              <a:t>“, </a:t>
            </a:r>
            <a:r>
              <a:rPr lang="cs-CZ" sz="6000" b="1" dirty="0"/>
              <a:t>na max. 150 ha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navazuje na základní platbu</a:t>
            </a:r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cs-CZ" sz="6000" b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dirty="0"/>
              <a:t>V řešení případy odvolacích řízení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Podezření na „obcházení“ podmínek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dirty="0"/>
              <a:t>Nutnost posuzování dle evropské legislativy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Posuzovány vlastnické / řídící vazby, převody pozemků, deklarované postupy hospodaření, časová řada užívání a hospodaření atd.</a:t>
            </a:r>
          </a:p>
          <a:p>
            <a:pPr marL="960048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cs-CZ" sz="6000" dirty="0"/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5400" b="1" dirty="0"/>
          </a:p>
          <a:p>
            <a:pPr marL="1439863" lvl="4" indent="0">
              <a:spcBef>
                <a:spcPts val="0"/>
              </a:spcBef>
              <a:spcAft>
                <a:spcPts val="450"/>
              </a:spcAft>
              <a:buFontTx/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270236" lvl="1" indent="0">
              <a:spcBef>
                <a:spcPts val="0"/>
              </a:spcBef>
              <a:spcAft>
                <a:spcPts val="450"/>
              </a:spcAft>
              <a:buFontTx/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0262" y="700836"/>
            <a:ext cx="17178338" cy="669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/>
              <a:t>Platba vázaná na produkci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00906" y="1579419"/>
            <a:ext cx="22818076" cy="1600933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u="sng" dirty="0"/>
              <a:t>platba na dojnice</a:t>
            </a:r>
            <a:r>
              <a:rPr lang="cs-CZ" sz="6000" b="1" dirty="0"/>
              <a:t>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</a:t>
            </a:r>
            <a:r>
              <a:rPr lang="cs-CZ" sz="6100" b="1" dirty="0">
                <a:solidFill>
                  <a:srgbClr val="FF0000"/>
                </a:solidFill>
              </a:rPr>
              <a:t>dopřesněny požadavky </a:t>
            </a:r>
            <a:r>
              <a:rPr lang="cs-CZ" sz="6000" dirty="0"/>
              <a:t>ke schématům kvality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dirty="0"/>
              <a:t> beze změny postupů v předtiscích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k prokázání není nutní </a:t>
            </a:r>
            <a:r>
              <a:rPr lang="cs-CZ" sz="6100" b="1" dirty="0"/>
              <a:t>nic dokládat </a:t>
            </a:r>
            <a:r>
              <a:rPr lang="cs-CZ" sz="6000" dirty="0"/>
              <a:t>– kontroly v rámci předtisku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u="sng" dirty="0"/>
              <a:t>platba na škrobové brambory</a:t>
            </a:r>
            <a:r>
              <a:rPr lang="cs-CZ" sz="6000" b="1" dirty="0"/>
              <a:t>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</a:t>
            </a:r>
            <a:r>
              <a:rPr lang="cs-CZ" sz="6100" b="1" dirty="0">
                <a:solidFill>
                  <a:srgbClr val="FF0000"/>
                </a:solidFill>
              </a:rPr>
              <a:t>upraven postup předkládání faktur </a:t>
            </a:r>
            <a:r>
              <a:rPr lang="cs-CZ" sz="6100" dirty="0"/>
              <a:t>na sadbu </a:t>
            </a:r>
            <a:r>
              <a:rPr lang="cs-CZ" sz="6000" dirty="0"/>
              <a:t>do 31. 1. následujícího roku, spolu s potvrzením škrobárny (praxe do r. 2023),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dirty="0"/>
              <a:t> </a:t>
            </a:r>
            <a:r>
              <a:rPr lang="cs-CZ" sz="6100" dirty="0"/>
              <a:t>nebo v rámci kontroly na místě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u="sng" dirty="0"/>
              <a:t>platba na zeleninu</a:t>
            </a:r>
            <a:r>
              <a:rPr lang="cs-CZ" sz="6000" b="1" dirty="0"/>
              <a:t>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 </a:t>
            </a:r>
            <a:r>
              <a:rPr lang="cs-CZ" sz="6100" b="1" dirty="0">
                <a:solidFill>
                  <a:srgbClr val="FF0000"/>
                </a:solidFill>
              </a:rPr>
              <a:t>doplněny nové zeleninové druhy </a:t>
            </a:r>
            <a:r>
              <a:rPr lang="cs-CZ" sz="6000" dirty="0"/>
              <a:t>– pažitka jednoletá / víceletá, batáty, kozlíček polníček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b="1" dirty="0"/>
              <a:t> </a:t>
            </a:r>
            <a:r>
              <a:rPr lang="cs-CZ" sz="6000" dirty="0"/>
              <a:t>včetně úpravy minimálního výsevku / sadby a vegetačního období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dirty="0"/>
          </a:p>
          <a:p>
            <a:pPr marL="1440072" lvl="3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000" dirty="0"/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000" b="1" dirty="0"/>
          </a:p>
          <a:p>
            <a:pPr marL="480024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0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dirty="0"/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5400" b="1" dirty="0"/>
          </a:p>
          <a:p>
            <a:pPr marL="1439863" lvl="4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270236" lvl="1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1525" y="1884219"/>
            <a:ext cx="22510984" cy="14527442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ekoplatba</a:t>
            </a:r>
            <a:r>
              <a:rPr lang="cs-CZ" sz="6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dílčí úpravy základní a prémiové </a:t>
            </a:r>
            <a:r>
              <a:rPr lang="cs-CZ" sz="7800" dirty="0" err="1"/>
              <a:t>ekoplatby</a:t>
            </a:r>
            <a:endParaRPr lang="cs-CZ" sz="7800" dirty="0"/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sjednocení kontrolního období na 30. 9.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spouští se </a:t>
            </a:r>
            <a:r>
              <a:rPr lang="cs-CZ" sz="7800" dirty="0" err="1"/>
              <a:t>ekoplatba</a:t>
            </a:r>
            <a:r>
              <a:rPr lang="cs-CZ" sz="7800" dirty="0"/>
              <a:t> na udržitelné hospodaření s živinami </a:t>
            </a:r>
          </a:p>
          <a:p>
            <a:pPr lvl="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doplněny 3 nové </a:t>
            </a:r>
            <a:r>
              <a:rPr lang="cs-CZ" sz="7800" dirty="0" err="1"/>
              <a:t>ekoplatby</a:t>
            </a:r>
            <a:endParaRPr lang="cs-CZ" sz="7800" dirty="0"/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podpora nových krajinných prvků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podpora údržby krajinných prvků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800" dirty="0"/>
              <a:t>podpora pásového střídání plodin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7800" dirty="0"/>
          </a:p>
        </p:txBody>
      </p:sp>
    </p:spTree>
    <p:extLst>
      <p:ext uri="{BB962C8B-B14F-4D97-AF65-F5344CB8AC3E}">
        <p14:creationId xmlns:p14="http://schemas.microsoft.com/office/powerpoint/2010/main" val="223147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9AC76B-3C3D-C760-5FF2-4F6117B03FB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0969171"/>
              </p:ext>
            </p:extLst>
          </p:nvPr>
        </p:nvGraphicFramePr>
        <p:xfrm>
          <a:off x="1690254" y="254683"/>
          <a:ext cx="22250401" cy="1764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3971">
                  <a:extLst>
                    <a:ext uri="{9D8B030D-6E8A-4147-A177-3AD203B41FA5}">
                      <a16:colId xmlns:a16="http://schemas.microsoft.com/office/drawing/2014/main" val="1117810046"/>
                    </a:ext>
                  </a:extLst>
                </a:gridCol>
                <a:gridCol w="3538102">
                  <a:extLst>
                    <a:ext uri="{9D8B030D-6E8A-4147-A177-3AD203B41FA5}">
                      <a16:colId xmlns:a16="http://schemas.microsoft.com/office/drawing/2014/main" val="1897838198"/>
                    </a:ext>
                  </a:extLst>
                </a:gridCol>
                <a:gridCol w="15018328">
                  <a:extLst>
                    <a:ext uri="{9D8B030D-6E8A-4147-A177-3AD203B41FA5}">
                      <a16:colId xmlns:a16="http://schemas.microsoft.com/office/drawing/2014/main" val="616594085"/>
                    </a:ext>
                  </a:extLst>
                </a:gridCol>
              </a:tblGrid>
              <a:tr h="534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>
                          <a:effectLst/>
                        </a:rPr>
                        <a:t>Zemědělská kultura</a:t>
                      </a:r>
                      <a:endParaRPr lang="cs-CZ" sz="48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>
                          <a:effectLst/>
                        </a:rPr>
                        <a:t>Kontrolní období (KO)</a:t>
                      </a:r>
                      <a:endParaRPr lang="cs-CZ" sz="48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324288"/>
                  </a:ext>
                </a:extLst>
              </a:tr>
              <a:tr h="4331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>
                          <a:effectLst/>
                        </a:rPr>
                        <a:t>Od:</a:t>
                      </a:r>
                      <a:endParaRPr lang="cs-CZ" sz="48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>
                          <a:effectLst/>
                        </a:rPr>
                        <a:t>Do:</a:t>
                      </a:r>
                      <a:endParaRPr lang="cs-CZ" sz="48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716215"/>
                  </a:ext>
                </a:extLst>
              </a:tr>
              <a:tr h="8920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dirty="0">
                          <a:effectLst/>
                        </a:rPr>
                        <a:t>Trvalý trvaní porost 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 dirty="0">
                          <a:effectLst/>
                        </a:rPr>
                        <a:t>data podání žádosti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do 30. 9. roku podání žádosti pro užívání v LPIS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680881"/>
                  </a:ext>
                </a:extLst>
              </a:tr>
              <a:tr h="45930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dirty="0">
                          <a:effectLst/>
                        </a:rPr>
                        <a:t>Standardní orná půda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 dirty="0">
                          <a:effectLst/>
                        </a:rPr>
                        <a:t>data podání žádosti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30. 9. roku podání žádosti pro užívání v LPIS (DPB bez ochranného pásu podél vody – OCHPVOD)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b="1" dirty="0">
                          <a:solidFill>
                            <a:srgbClr val="FF0000"/>
                          </a:solidFill>
                          <a:effectLst/>
                        </a:rPr>
                        <a:t>31.10. </a:t>
                      </a:r>
                      <a:r>
                        <a:rPr lang="cs-CZ" sz="4800" dirty="0">
                          <a:effectLst/>
                        </a:rPr>
                        <a:t>DPB s OCHPVOD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u="sng" dirty="0">
                          <a:effectLst/>
                        </a:rPr>
                        <a:t>Výjimky: </a:t>
                      </a:r>
                      <a:endParaRPr lang="cs-CZ" sz="4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R na G/T v kombinaci s AEKO zatravněním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R na T – plnění podmínky zatravnění 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411707"/>
                  </a:ext>
                </a:extLst>
              </a:tr>
              <a:tr h="29206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dirty="0">
                          <a:effectLst/>
                        </a:rPr>
                        <a:t>Úhor 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 b="1" dirty="0">
                          <a:solidFill>
                            <a:srgbClr val="FF0000"/>
                          </a:solidFill>
                          <a:effectLst/>
                        </a:rPr>
                        <a:t>data podání žádosti</a:t>
                      </a:r>
                      <a:endParaRPr lang="cs-CZ" sz="4800" b="1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15.08. roku podání žádosti pro užívání v LPIS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b="1" dirty="0">
                          <a:solidFill>
                            <a:srgbClr val="FF0000"/>
                          </a:solidFill>
                          <a:effectLst/>
                        </a:rPr>
                        <a:t>1.2.</a:t>
                      </a:r>
                      <a:r>
                        <a:rPr lang="cs-CZ" sz="4800" dirty="0">
                          <a:effectLst/>
                        </a:rPr>
                        <a:t> do 15.8. roku podání žádosti 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zákaz sklizně nebo pasení porostu: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zemědělská údržba, zákaz aplikace přípravků na ochranu rostlin, zákaz aplikace hnojiv 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414536"/>
                  </a:ext>
                </a:extLst>
              </a:tr>
              <a:tr h="37518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dirty="0">
                          <a:effectLst/>
                        </a:rPr>
                        <a:t>Travní porost 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 dirty="0">
                          <a:effectLst/>
                        </a:rPr>
                        <a:t>data podání žádosti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31.8. roku podání žádosti pro užívání v LPIS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u="sng" dirty="0">
                          <a:effectLst/>
                        </a:rPr>
                        <a:t>Výjimky:</a:t>
                      </a:r>
                      <a:endParaRPr lang="cs-CZ" sz="4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Přeměna na trvalý travní porost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Přeměna plochy o výměře nejvýše 0,1 ha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Přeměna na ornou půdu / EZ 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142471"/>
                  </a:ext>
                </a:extLst>
              </a:tr>
              <a:tr h="18096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4800" dirty="0">
                          <a:effectLst/>
                        </a:rPr>
                        <a:t>Trvalé kultury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4800" dirty="0">
                          <a:effectLst/>
                        </a:rPr>
                        <a:t>data podání žádosti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30.09. roku podání žádosti pro užívání v LPIS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4800" dirty="0">
                          <a:effectLst/>
                        </a:rPr>
                        <a:t>(školka specificky možná změna kultury po 31. 8.)</a:t>
                      </a:r>
                      <a:endParaRPr lang="cs-CZ" sz="48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62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90570"/>
      </p:ext>
    </p:extLst>
  </p:cSld>
  <p:clrMapOvr>
    <a:masterClrMapping/>
  </p:clrMapOvr>
</p:sld>
</file>

<file path=ppt/theme/theme1.xml><?xml version="1.0" encoding="utf-8"?>
<a:theme xmlns:a="http://schemas.openxmlformats.org/drawingml/2006/main" name="MZe - Zemědělství - 4:3">
  <a:themeElements>
    <a:clrScheme name="MZe - Zeměděl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804900"/>
      </a:accent1>
      <a:accent2>
        <a:srgbClr val="CDCE00"/>
      </a:accent2>
      <a:accent3>
        <a:srgbClr val="80733D"/>
      </a:accent3>
      <a:accent4>
        <a:srgbClr val="005C2B"/>
      </a:accent4>
      <a:accent5>
        <a:srgbClr val="F49712"/>
      </a:accent5>
      <a:accent6>
        <a:srgbClr val="29B4E9"/>
      </a:accent6>
      <a:hlink>
        <a:srgbClr val="804900"/>
      </a:hlink>
      <a:folHlink>
        <a:srgbClr val="8049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Zemedelstvi_4x3.potx" id="{84037A3B-CF63-455A-A1F8-81847836C013}" vid="{FD051490-395A-4B87-96EB-1699276F501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6D70F561DF84C8987930C011EEDFF" ma:contentTypeVersion="15" ma:contentTypeDescription="Vytvoří nový dokument" ma:contentTypeScope="" ma:versionID="610fc837ce24244841403680031a3cef">
  <xsd:schema xmlns:xsd="http://www.w3.org/2001/XMLSchema" xmlns:xs="http://www.w3.org/2001/XMLSchema" xmlns:p="http://schemas.microsoft.com/office/2006/metadata/properties" xmlns:ns2="bc2fc3e7-1330-4be1-a5c5-dabdea16aa1e" xmlns:ns3="69be9e84-ee3c-4fd9-99cd-2e9f5c0ef0c7" targetNamespace="http://schemas.microsoft.com/office/2006/metadata/properties" ma:root="true" ma:fieldsID="7f3860b4a98154f50f3586a37f88222c" ns2:_="" ns3:_="">
    <xsd:import namespace="bc2fc3e7-1330-4be1-a5c5-dabdea16aa1e"/>
    <xsd:import namespace="69be9e84-ee3c-4fd9-99cd-2e9f5c0ef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fc3e7-1330-4be1-a5c5-dabdea16a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0017e234-cef2-4f3c-ab2e-2310b20814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e9e84-ee3c-4fd9-99cd-2e9f5c0ef0c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Sloupec zachycení celé taxonomie" ma:hidden="true" ma:list="{67a9a418-a782-4341-ad6f-06d1a47248a7}" ma:internalName="TaxCatchAll" ma:showField="CatchAllData" ma:web="69be9e84-ee3c-4fd9-99cd-2e9f5c0ef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be9e84-ee3c-4fd9-99cd-2e9f5c0ef0c7" xsi:nil="true"/>
    <lcf76f155ced4ddcb4097134ff3c332f xmlns="bc2fc3e7-1330-4be1-a5c5-dabdea16aa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7E5102-DFE9-4F11-8210-2A1233FFFF7C}"/>
</file>

<file path=customXml/itemProps2.xml><?xml version="1.0" encoding="utf-8"?>
<ds:datastoreItem xmlns:ds="http://schemas.openxmlformats.org/officeDocument/2006/customXml" ds:itemID="{9FD08D48-0D22-4776-B683-CA11E29E7989}"/>
</file>

<file path=customXml/itemProps3.xml><?xml version="1.0" encoding="utf-8"?>
<ds:datastoreItem xmlns:ds="http://schemas.openxmlformats.org/officeDocument/2006/customXml" ds:itemID="{8B62193D-F20E-4716-934C-168367FF8B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2396</Words>
  <Application>Microsoft Office PowerPoint</Application>
  <PresentationFormat>Vlastní</PresentationFormat>
  <Paragraphs>354</Paragraphs>
  <Slides>29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Gill Sans MT</vt:lpstr>
      <vt:lpstr>Symbol</vt:lpstr>
      <vt:lpstr>MZe - Zemědělství - 4:3</vt:lpstr>
      <vt:lpstr>Webinář  k jednotné žádosti 2025  začínáme v 9.00 hod.</vt:lpstr>
      <vt:lpstr>Strategický plán SZP   přímé platby, podmíněnost - 2025</vt:lpstr>
      <vt:lpstr>Webináře k podmínkám SZP 2025</vt:lpstr>
      <vt:lpstr>Webináře k podmínkám SZP 2025</vt:lpstr>
      <vt:lpstr>Aktivní zemědělec</vt:lpstr>
      <vt:lpstr>redistributivní platba</vt:lpstr>
      <vt:lpstr>Platba vázaná na produkci</vt:lpstr>
      <vt:lpstr>Prezentace aplikace PowerPoint</vt:lpstr>
      <vt:lpstr>Prezentace aplikace PowerPoint</vt:lpstr>
      <vt:lpstr>Prezentace aplikace PowerPoint</vt:lpstr>
      <vt:lpstr>Základní celofaremní ekoplatba - R</vt:lpstr>
      <vt:lpstr>Základní celofaremní ekoplatba - T</vt:lpstr>
      <vt:lpstr>ekoplatba – prémiový stupeň</vt:lpstr>
      <vt:lpstr>Prezentace aplikace PowerPoint</vt:lpstr>
      <vt:lpstr>Prezentace aplikace PowerPoint</vt:lpstr>
      <vt:lpstr>krajinné prvky – změna evidence v lpis </vt:lpstr>
      <vt:lpstr>Ekoplatba na výměru nově založených krajinných prvků </vt:lpstr>
      <vt:lpstr>podmíněnost </vt:lpstr>
      <vt:lpstr>DZES 5 - Historický kontext </vt:lpstr>
      <vt:lpstr>DZES 5 - Stav příprav II. pol. 2024  </vt:lpstr>
      <vt:lpstr>Návrh na úpravu dzes 5 </vt:lpstr>
      <vt:lpstr>Kontrola DZES 5 - SZIF  Monitoring eroze - SPÚ</vt:lpstr>
      <vt:lpstr>Dzes 5 - Souhrn podmínek</vt:lpstr>
      <vt:lpstr>Dzes 5 - diskutovaná témata</vt:lpstr>
      <vt:lpstr>Prezentace aplikace PowerPoint</vt:lpstr>
      <vt:lpstr>Prezentace aplikace PowerPoint</vt:lpstr>
      <vt:lpstr>Podmíněnost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2017-09-03T22:06:06Z</dcterms:created>
  <dcterms:modified xsi:type="dcterms:W3CDTF">2025-02-05T06:42:27Z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01bb0b-c2f5-4fc4-bac5-774fe7d62679_Enabled">
    <vt:lpwstr>true</vt:lpwstr>
  </property>
  <property fmtid="{D5CDD505-2E9C-101B-9397-08002B2CF9AE}" pid="3" name="MSIP_Label_8d01bb0b-c2f5-4fc4-bac5-774fe7d62679_SetDate">
    <vt:lpwstr>2025-02-04T20:08:08Z</vt:lpwstr>
  </property>
  <property fmtid="{D5CDD505-2E9C-101B-9397-08002B2CF9AE}" pid="4" name="MSIP_Label_8d01bb0b-c2f5-4fc4-bac5-774fe7d62679_Method">
    <vt:lpwstr>Privileged</vt:lpwstr>
  </property>
  <property fmtid="{D5CDD505-2E9C-101B-9397-08002B2CF9AE}" pid="5" name="MSIP_Label_8d01bb0b-c2f5-4fc4-bac5-774fe7d62679_Name">
    <vt:lpwstr>Veřejné</vt:lpwstr>
  </property>
  <property fmtid="{D5CDD505-2E9C-101B-9397-08002B2CF9AE}" pid="6" name="MSIP_Label_8d01bb0b-c2f5-4fc4-bac5-774fe7d62679_SiteId">
    <vt:lpwstr>e84ea0de-38e7-4864-b153-a909a7746ff0</vt:lpwstr>
  </property>
  <property fmtid="{D5CDD505-2E9C-101B-9397-08002B2CF9AE}" pid="7" name="MSIP_Label_8d01bb0b-c2f5-4fc4-bac5-774fe7d62679_ActionId">
    <vt:lpwstr>7213f920-7725-468a-9742-826067a60e54</vt:lpwstr>
  </property>
  <property fmtid="{D5CDD505-2E9C-101B-9397-08002B2CF9AE}" pid="8" name="MSIP_Label_8d01bb0b-c2f5-4fc4-bac5-774fe7d62679_ContentBits">
    <vt:lpwstr>0</vt:lpwstr>
  </property>
  <property fmtid="{D5CDD505-2E9C-101B-9397-08002B2CF9AE}" pid="9" name="ContentTypeId">
    <vt:lpwstr>0x010100D666D70F561DF84C8987930C011EEDFF</vt:lpwstr>
  </property>
</Properties>
</file>